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Josefin Sans" pitchFamily="2" charset="0"/>
      <p:regular r:id="rId13"/>
      <p:bold r:id="rId14"/>
      <p:italic r:id="rId15"/>
      <p:boldItalic r:id="rId16"/>
    </p:embeddedFont>
    <p:embeddedFont>
      <p:font typeface="Poppins" panose="00000500000000000000" pitchFamily="2" charset="0"/>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413" y="101"/>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55" name="Google Shape;55;p13"/>
          <p:cNvSpPr txBox="1"/>
          <p:nvPr/>
        </p:nvSpPr>
        <p:spPr>
          <a:xfrm>
            <a:off x="4754117" y="917567"/>
            <a:ext cx="2870363"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800" b="0" i="0" u="none" strike="noStrike" cap="none">
                <a:solidFill>
                  <a:srgbClr val="461A52"/>
                </a:solidFill>
                <a:latin typeface="Poppins"/>
                <a:ea typeface="Poppins"/>
                <a:cs typeface="Poppins"/>
                <a:sym typeface="Poppins"/>
              </a:rPr>
              <a:t>EXPERIENCE ROYALTY AT WORLD’S LARGEST</a:t>
            </a:r>
            <a:endParaRPr/>
          </a:p>
          <a:p>
            <a:pPr marL="0" marR="0" lvl="0" indent="0" algn="l" rtl="0">
              <a:lnSpc>
                <a:spcPct val="100000"/>
              </a:lnSpc>
              <a:spcBef>
                <a:spcPts val="0"/>
              </a:spcBef>
              <a:spcAft>
                <a:spcPts val="0"/>
              </a:spcAft>
              <a:buNone/>
            </a:pPr>
            <a:r>
              <a:rPr lang="en-US" sz="800" b="0" i="0" u="none" strike="noStrike" cap="none">
                <a:solidFill>
                  <a:srgbClr val="461A52"/>
                </a:solidFill>
                <a:latin typeface="Poppins"/>
                <a:ea typeface="Poppins"/>
                <a:cs typeface="Poppins"/>
                <a:sym typeface="Poppins"/>
              </a:rPr>
              <a:t>MAN-MADE MARINA</a:t>
            </a:r>
            <a:endParaRPr/>
          </a:p>
        </p:txBody>
      </p:sp>
      <p:sp>
        <p:nvSpPr>
          <p:cNvPr id="56" name="Google Shape;56;p13"/>
          <p:cNvSpPr txBox="1"/>
          <p:nvPr/>
        </p:nvSpPr>
        <p:spPr>
          <a:xfrm>
            <a:off x="4751929" y="614636"/>
            <a:ext cx="22278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262626"/>
                </a:solidFill>
                <a:latin typeface="Poppins"/>
                <a:ea typeface="Poppins"/>
                <a:cs typeface="Poppins"/>
                <a:sym typeface="Poppins"/>
              </a:rPr>
              <a:t>PREMIUM HOTEL APARTMENTS IN THE HEART OF  DUBAI MARINA</a:t>
            </a:r>
            <a:endParaRPr/>
          </a:p>
        </p:txBody>
      </p:sp>
      <p:sp>
        <p:nvSpPr>
          <p:cNvPr id="57" name="Google Shape;57;p13"/>
          <p:cNvSpPr txBox="1"/>
          <p:nvPr/>
        </p:nvSpPr>
        <p:spPr>
          <a:xfrm>
            <a:off x="4753148" y="1263929"/>
            <a:ext cx="2683069" cy="376615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730" b="0" i="0" u="none" strike="noStrike" cap="none">
                <a:solidFill>
                  <a:srgbClr val="000000"/>
                </a:solidFill>
                <a:latin typeface="Roboto"/>
                <a:ea typeface="Roboto"/>
                <a:cs typeface="Roboto"/>
                <a:sym typeface="Roboto"/>
              </a:rPr>
              <a:t>Unique blend of comfort, convenience, and elegance that will make your stay in Dubai Marina unforgettable. Located just a short walk from the DMCC Metro, Tram stations and stone's throw away from Dubai Marina Mall and 10 minutes walk from Marina's top attractions Marina beach and JBR. Royal Regency Suites is a luxury hotel apartment for exploring Dubai Marina city. From the moment you step into our homely lobby, you will feel the warmth and hospitality that makes your stay a truly exceptional experience. Our suites offer a range of amenities that are designed to make your stay as comfortable as possible. Each suite is elegantly furnished with modern decor and are perfect for relaxing, some rooms with balconies providing a stunning view of the marina.</a:t>
            </a:r>
            <a:endParaRPr/>
          </a:p>
          <a:p>
            <a:pPr marL="0" marR="0" lvl="0" indent="0" algn="just" rtl="0">
              <a:lnSpc>
                <a:spcPct val="150000"/>
              </a:lnSpc>
              <a:spcBef>
                <a:spcPts val="600"/>
              </a:spcBef>
              <a:spcAft>
                <a:spcPts val="0"/>
              </a:spcAft>
              <a:buNone/>
            </a:pPr>
            <a:r>
              <a:rPr lang="en-US" sz="730" b="0" i="0" u="none" strike="noStrike" cap="none">
                <a:solidFill>
                  <a:srgbClr val="000000"/>
                </a:solidFill>
                <a:latin typeface="Roboto"/>
                <a:ea typeface="Roboto"/>
                <a:cs typeface="Roboto"/>
                <a:sym typeface="Roboto"/>
              </a:rPr>
              <a:t>Our hotel apartment near Marina Mall features a range of facilities that cater to your every need, including a fitness center and a terrace swimming pool. We also have a coffee shop, Specialty outlet - Wagha Border and a Shisha Lounge.</a:t>
            </a:r>
            <a:endParaRPr/>
          </a:p>
          <a:p>
            <a:pPr marL="0" marR="0" lvl="0" indent="0" algn="just" rtl="0">
              <a:lnSpc>
                <a:spcPct val="150000"/>
              </a:lnSpc>
              <a:spcBef>
                <a:spcPts val="600"/>
              </a:spcBef>
              <a:spcAft>
                <a:spcPts val="0"/>
              </a:spcAft>
              <a:buNone/>
            </a:pPr>
            <a:r>
              <a:rPr lang="en-US" sz="730" b="0" i="0" u="none" strike="noStrike" cap="none">
                <a:solidFill>
                  <a:srgbClr val="000000"/>
                </a:solidFill>
                <a:latin typeface="Roboto"/>
                <a:ea typeface="Roboto"/>
                <a:cs typeface="Roboto"/>
                <a:sym typeface="Roboto"/>
              </a:rPr>
              <a:t>At Royal Regency Suites, we pride ourselves on providing exceptional service and ensuring that your stay with us is comfortable so you can make the best out of Dubai. </a:t>
            </a:r>
            <a:endParaRPr/>
          </a:p>
        </p:txBody>
      </p:sp>
      <p:sp>
        <p:nvSpPr>
          <p:cNvPr id="58" name="Google Shape;58;p13"/>
          <p:cNvSpPr txBox="1"/>
          <p:nvPr/>
        </p:nvSpPr>
        <p:spPr>
          <a:xfrm>
            <a:off x="4731757" y="184699"/>
            <a:ext cx="277169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7030A0"/>
                </a:solidFill>
                <a:latin typeface="Poppins"/>
                <a:ea typeface="Poppins"/>
                <a:cs typeface="Poppins"/>
                <a:sym typeface="Poppins"/>
              </a:rPr>
              <a:t>WELCOME TO</a:t>
            </a:r>
            <a:endParaRPr/>
          </a:p>
          <a:p>
            <a:pPr marL="0" marR="0" lvl="0" indent="0" algn="l" rtl="0">
              <a:lnSpc>
                <a:spcPct val="100000"/>
              </a:lnSpc>
              <a:spcBef>
                <a:spcPts val="0"/>
              </a:spcBef>
              <a:spcAft>
                <a:spcPts val="0"/>
              </a:spcAft>
              <a:buNone/>
            </a:pPr>
            <a:r>
              <a:rPr lang="en-US" sz="1200" b="1" i="0" u="none" strike="noStrike" cap="none">
                <a:solidFill>
                  <a:srgbClr val="7030A0"/>
                </a:solidFill>
                <a:latin typeface="Poppins"/>
                <a:ea typeface="Poppins"/>
                <a:cs typeface="Poppins"/>
                <a:sym typeface="Poppins"/>
              </a:rPr>
              <a:t>ROYAL REGENCY SUITES</a:t>
            </a:r>
            <a:endParaRPr/>
          </a:p>
        </p:txBody>
      </p:sp>
      <p:pic>
        <p:nvPicPr>
          <p:cNvPr id="59" name="Google Shape;59;p13"/>
          <p:cNvPicPr preferRelativeResize="0"/>
          <p:nvPr/>
        </p:nvPicPr>
        <p:blipFill rotWithShape="1">
          <a:blip r:embed="rId4">
            <a:alphaModFix/>
          </a:blip>
          <a:srcRect/>
          <a:stretch/>
        </p:blipFill>
        <p:spPr>
          <a:xfrm>
            <a:off x="7618479" y="0"/>
            <a:ext cx="1524000" cy="5143500"/>
          </a:xfrm>
          <a:prstGeom prst="rect">
            <a:avLst/>
          </a:prstGeom>
          <a:noFill/>
          <a:ln>
            <a:noFill/>
          </a:ln>
        </p:spPr>
      </p:pic>
      <p:pic>
        <p:nvPicPr>
          <p:cNvPr id="60" name="Google Shape;60;p13"/>
          <p:cNvPicPr preferRelativeResize="0"/>
          <p:nvPr/>
        </p:nvPicPr>
        <p:blipFill rotWithShape="1">
          <a:blip r:embed="rId5">
            <a:alphaModFix/>
          </a:blip>
          <a:srcRect/>
          <a:stretch/>
        </p:blipFill>
        <p:spPr>
          <a:xfrm>
            <a:off x="7620000" y="0"/>
            <a:ext cx="1524000" cy="5143500"/>
          </a:xfrm>
          <a:prstGeom prst="rect">
            <a:avLst/>
          </a:prstGeom>
          <a:noFill/>
          <a:ln>
            <a:noFill/>
          </a:ln>
        </p:spPr>
      </p:pic>
      <p:pic>
        <p:nvPicPr>
          <p:cNvPr id="61" name="Google Shape;61;p13"/>
          <p:cNvPicPr preferRelativeResize="0"/>
          <p:nvPr/>
        </p:nvPicPr>
        <p:blipFill rotWithShape="1">
          <a:blip r:embed="rId6">
            <a:alphaModFix/>
          </a:blip>
          <a:srcRect/>
          <a:stretch/>
        </p:blipFill>
        <p:spPr>
          <a:xfrm>
            <a:off x="0" y="0"/>
            <a:ext cx="9144000" cy="5143500"/>
          </a:xfrm>
          <a:prstGeom prst="rect">
            <a:avLst/>
          </a:prstGeom>
          <a:noFill/>
          <a:ln>
            <a:noFill/>
          </a:ln>
        </p:spPr>
      </p:pic>
      <p:pic>
        <p:nvPicPr>
          <p:cNvPr id="62" name="Google Shape;62;p13"/>
          <p:cNvPicPr preferRelativeResize="0"/>
          <p:nvPr/>
        </p:nvPicPr>
        <p:blipFill rotWithShape="1">
          <a:blip r:embed="rId7">
            <a:alphaModFix/>
          </a:blip>
          <a:srcRect/>
          <a:stretch/>
        </p:blipFill>
        <p:spPr>
          <a:xfrm>
            <a:off x="7780020" y="-62298"/>
            <a:ext cx="1201122" cy="675631"/>
          </a:xfrm>
          <a:prstGeom prst="rect">
            <a:avLst/>
          </a:prstGeom>
          <a:noFill/>
          <a:ln>
            <a:noFill/>
          </a:ln>
        </p:spPr>
      </p:pic>
      <p:pic>
        <p:nvPicPr>
          <p:cNvPr id="63" name="Google Shape;63;p13"/>
          <p:cNvPicPr preferRelativeResize="0"/>
          <p:nvPr/>
        </p:nvPicPr>
        <p:blipFill>
          <a:blip r:embed="rId8">
            <a:alphaModFix/>
          </a:blip>
          <a:stretch>
            <a:fillRect/>
          </a:stretch>
        </p:blipFill>
        <p:spPr>
          <a:xfrm>
            <a:off x="0" y="0"/>
            <a:ext cx="9144000" cy="5143500"/>
          </a:xfrm>
          <a:prstGeom prst="rect">
            <a:avLst/>
          </a:prstGeom>
          <a:noFill/>
          <a:ln>
            <a:noFill/>
          </a:ln>
        </p:spPr>
      </p:pic>
      <p:pic>
        <p:nvPicPr>
          <p:cNvPr id="3" name="Picture 2">
            <a:extLst>
              <a:ext uri="{FF2B5EF4-FFF2-40B4-BE49-F238E27FC236}">
                <a16:creationId xmlns:a16="http://schemas.microsoft.com/office/drawing/2014/main" id="{2DEE054A-5C40-F167-0EF0-D96A361B59A4}"/>
              </a:ext>
            </a:extLst>
          </p:cNvPr>
          <p:cNvPicPr>
            <a:picLocks noChangeAspect="1"/>
          </p:cNvPicPr>
          <p:nvPr/>
        </p:nvPicPr>
        <p:blipFill>
          <a:blip r:embed="rId9"/>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4B2B1BC1-19D3-2623-8A76-EC21CDCC1035}"/>
              </a:ext>
            </a:extLst>
          </p:cNvPr>
          <p:cNvPicPr>
            <a:picLocks noChangeAspect="1"/>
          </p:cNvPicPr>
          <p:nvPr/>
        </p:nvPicPr>
        <p:blipFill>
          <a:blip r:embed="rId10"/>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2" descr="107.jpg"/>
          <p:cNvPicPr preferRelativeResize="0"/>
          <p:nvPr/>
        </p:nvPicPr>
        <p:blipFill rotWithShape="1">
          <a:blip r:embed="rId3">
            <a:alphaModFix/>
          </a:blip>
          <a:srcRect/>
          <a:stretch/>
        </p:blipFill>
        <p:spPr>
          <a:xfrm>
            <a:off x="0" y="0"/>
            <a:ext cx="7706873" cy="5143500"/>
          </a:xfrm>
          <a:prstGeom prst="rect">
            <a:avLst/>
          </a:prstGeom>
          <a:noFill/>
          <a:ln>
            <a:noFill/>
          </a:ln>
        </p:spPr>
      </p:pic>
      <p:cxnSp>
        <p:nvCxnSpPr>
          <p:cNvPr id="202" name="Google Shape;202;p22"/>
          <p:cNvCxnSpPr/>
          <p:nvPr/>
        </p:nvCxnSpPr>
        <p:spPr>
          <a:xfrm rot="10800000" flipH="1">
            <a:off x="629938" y="4821382"/>
            <a:ext cx="6618385" cy="18890"/>
          </a:xfrm>
          <a:prstGeom prst="straightConnector1">
            <a:avLst/>
          </a:prstGeom>
          <a:noFill/>
          <a:ln w="9525" cap="flat" cmpd="sng">
            <a:solidFill>
              <a:srgbClr val="3B7FF2"/>
            </a:solidFill>
            <a:prstDash val="solid"/>
            <a:round/>
            <a:headEnd type="none" w="sm" len="sm"/>
            <a:tailEnd type="none" w="sm" len="sm"/>
          </a:ln>
        </p:spPr>
      </p:cxnSp>
      <p:pic>
        <p:nvPicPr>
          <p:cNvPr id="203" name="Google Shape;203;p22" descr="Thank-You-Calligraphy-PNG-File.png"/>
          <p:cNvPicPr preferRelativeResize="0"/>
          <p:nvPr/>
        </p:nvPicPr>
        <p:blipFill rotWithShape="1">
          <a:blip r:embed="rId4">
            <a:alphaModFix/>
          </a:blip>
          <a:srcRect/>
          <a:stretch/>
        </p:blipFill>
        <p:spPr>
          <a:xfrm>
            <a:off x="1951455" y="3191305"/>
            <a:ext cx="4048298" cy="1633872"/>
          </a:xfrm>
          <a:prstGeom prst="rect">
            <a:avLst/>
          </a:prstGeom>
          <a:noFill/>
          <a:ln>
            <a:noFill/>
          </a:ln>
          <a:effectLst>
            <a:outerShdw blurRad="50800" dist="38100" dir="2700000" algn="tl" rotWithShape="0">
              <a:srgbClr val="000000">
                <a:alpha val="40000"/>
              </a:srgbClr>
            </a:outerShdw>
          </a:effectLst>
        </p:spPr>
      </p:pic>
      <p:pic>
        <p:nvPicPr>
          <p:cNvPr id="204" name="Google Shape;204;p22"/>
          <p:cNvPicPr preferRelativeResize="0"/>
          <p:nvPr/>
        </p:nvPicPr>
        <p:blipFill rotWithShape="1">
          <a:blip r:embed="rId5">
            <a:alphaModFix/>
          </a:blip>
          <a:srcRect/>
          <a:stretch/>
        </p:blipFill>
        <p:spPr>
          <a:xfrm>
            <a:off x="7615269" y="0"/>
            <a:ext cx="1524000" cy="5143500"/>
          </a:xfrm>
          <a:prstGeom prst="rect">
            <a:avLst/>
          </a:prstGeom>
          <a:noFill/>
          <a:ln>
            <a:noFill/>
          </a:ln>
        </p:spPr>
      </p:pic>
      <p:sp>
        <p:nvSpPr>
          <p:cNvPr id="205" name="Google Shape;205;p22"/>
          <p:cNvSpPr txBox="1"/>
          <p:nvPr/>
        </p:nvSpPr>
        <p:spPr>
          <a:xfrm>
            <a:off x="7869779" y="4840272"/>
            <a:ext cx="1200261"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oppins"/>
                <a:ea typeface="Poppins"/>
                <a:cs typeface="Poppins"/>
                <a:sym typeface="Poppins"/>
              </a:rPr>
              <a:t>www.rrmsuites.com</a:t>
            </a:r>
            <a:endParaRPr sz="800" b="0" i="0" u="none" strike="noStrike" cap="none">
              <a:solidFill>
                <a:schemeClr val="lt1"/>
              </a:solidFill>
              <a:latin typeface="Poppins"/>
              <a:ea typeface="Poppins"/>
              <a:cs typeface="Poppins"/>
              <a:sym typeface="Poppins"/>
            </a:endParaRPr>
          </a:p>
        </p:txBody>
      </p:sp>
      <p:pic>
        <p:nvPicPr>
          <p:cNvPr id="206" name="Google Shape;206;p22"/>
          <p:cNvPicPr preferRelativeResize="0"/>
          <p:nvPr/>
        </p:nvPicPr>
        <p:blipFill rotWithShape="1">
          <a:blip r:embed="rId6">
            <a:alphaModFix/>
          </a:blip>
          <a:srcRect/>
          <a:stretch/>
        </p:blipFill>
        <p:spPr>
          <a:xfrm>
            <a:off x="7586662" y="0"/>
            <a:ext cx="1557338" cy="5143500"/>
          </a:xfrm>
          <a:prstGeom prst="rect">
            <a:avLst/>
          </a:prstGeom>
          <a:noFill/>
          <a:ln>
            <a:noFill/>
          </a:ln>
        </p:spPr>
      </p:pic>
      <p:sp>
        <p:nvSpPr>
          <p:cNvPr id="207" name="Google Shape;207;p22"/>
          <p:cNvSpPr/>
          <p:nvPr/>
        </p:nvSpPr>
        <p:spPr>
          <a:xfrm>
            <a:off x="1" y="4854634"/>
            <a:ext cx="7581208" cy="2888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8" name="Google Shape;208;p22"/>
          <p:cNvSpPr/>
          <p:nvPr/>
        </p:nvSpPr>
        <p:spPr>
          <a:xfrm>
            <a:off x="1570" y="4902571"/>
            <a:ext cx="7579639" cy="2154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700" b="0" i="0" u="none" strike="noStrike" cap="none" dirty="0">
                <a:solidFill>
                  <a:srgbClr val="461A52"/>
                </a:solidFill>
                <a:latin typeface="Josefin Sans"/>
                <a:ea typeface="Josefin Sans"/>
                <a:cs typeface="Josefin Sans"/>
                <a:sym typeface="Josefin Sans"/>
              </a:rPr>
              <a:t> Royal Regency Suites, </a:t>
            </a:r>
            <a:r>
              <a:rPr lang="ru-RU" sz="700" b="0" i="0" u="none" strike="noStrike" cap="none" dirty="0">
                <a:solidFill>
                  <a:srgbClr val="461A52"/>
                </a:solidFill>
                <a:latin typeface="Josefin Sans"/>
                <a:ea typeface="Josefin Sans"/>
                <a:cs typeface="Josefin Sans"/>
                <a:sym typeface="Josefin Sans"/>
              </a:rPr>
              <a:t>Улица Аль Сувайеб, рядом с торговым центром Марина, Дубай Марина.</a:t>
            </a:r>
            <a:r>
              <a:rPr lang="en-US" sz="700" b="0" i="0" u="none" strike="noStrike" cap="none" dirty="0">
                <a:solidFill>
                  <a:srgbClr val="461A52"/>
                </a:solidFill>
                <a:latin typeface="Josefin Sans"/>
                <a:ea typeface="Josefin Sans"/>
                <a:cs typeface="Josefin Sans"/>
                <a:sym typeface="Josefin Sans"/>
              </a:rPr>
              <a:t>| Phone: +971 4 879 5900  |  </a:t>
            </a:r>
            <a:r>
              <a:rPr lang="en-US" sz="700" b="0" i="0" u="none" strike="noStrike" cap="none" dirty="0" err="1">
                <a:solidFill>
                  <a:srgbClr val="461A52"/>
                </a:solidFill>
                <a:latin typeface="Josefin Sans"/>
                <a:ea typeface="Josefin Sans"/>
                <a:cs typeface="Josefin Sans"/>
                <a:sym typeface="Josefin Sans"/>
              </a:rPr>
              <a:t>Whatsapp</a:t>
            </a:r>
            <a:r>
              <a:rPr lang="en-US" sz="700" b="0" i="0" u="none" strike="noStrike" cap="none" dirty="0">
                <a:solidFill>
                  <a:srgbClr val="461A52"/>
                </a:solidFill>
                <a:latin typeface="Josefin Sans"/>
                <a:ea typeface="Josefin Sans"/>
                <a:cs typeface="Josefin Sans"/>
                <a:sym typeface="Josefin Sans"/>
              </a:rPr>
              <a:t>: +971 52 637 5029  |  Email:  info@rrmsuites.com</a:t>
            </a:r>
            <a:endParaRPr sz="700" dirty="0"/>
          </a:p>
        </p:txBody>
      </p:sp>
      <p:pic>
        <p:nvPicPr>
          <p:cNvPr id="209" name="Google Shape;209;p22" descr="Thank-You-Calligraphy-PNG-File.png"/>
          <p:cNvPicPr preferRelativeResize="0"/>
          <p:nvPr/>
        </p:nvPicPr>
        <p:blipFill rotWithShape="1">
          <a:blip r:embed="rId4">
            <a:alphaModFix/>
          </a:blip>
          <a:srcRect/>
          <a:stretch/>
        </p:blipFill>
        <p:spPr>
          <a:xfrm>
            <a:off x="1954226" y="3194075"/>
            <a:ext cx="4048298" cy="1633872"/>
          </a:xfrm>
          <a:prstGeom prst="rect">
            <a:avLst/>
          </a:prstGeom>
          <a:noFill/>
          <a:ln>
            <a:noFill/>
          </a:ln>
          <a:effectLst>
            <a:outerShdw blurRad="50800" dist="38100" dir="2700000" algn="tl" rotWithShape="0">
              <a:srgbClr val="000000">
                <a:alpha val="40000"/>
              </a:srgbClr>
            </a:outerShdw>
          </a:effectLst>
        </p:spPr>
      </p:pic>
      <p:pic>
        <p:nvPicPr>
          <p:cNvPr id="210" name="Google Shape;210;p22"/>
          <p:cNvPicPr preferRelativeResize="0"/>
          <p:nvPr/>
        </p:nvPicPr>
        <p:blipFill rotWithShape="1">
          <a:blip r:embed="rId7">
            <a:alphaModFix/>
          </a:blip>
          <a:srcRect/>
          <a:stretch/>
        </p:blipFill>
        <p:spPr>
          <a:xfrm>
            <a:off x="7780020" y="-62298"/>
            <a:ext cx="1201122" cy="675631"/>
          </a:xfrm>
          <a:prstGeom prst="rect">
            <a:avLst/>
          </a:prstGeom>
          <a:noFill/>
          <a:ln>
            <a:noFill/>
          </a:ln>
        </p:spPr>
      </p:pic>
      <p:sp>
        <p:nvSpPr>
          <p:cNvPr id="2" name="TextBox 1">
            <a:extLst>
              <a:ext uri="{FF2B5EF4-FFF2-40B4-BE49-F238E27FC236}">
                <a16:creationId xmlns:a16="http://schemas.microsoft.com/office/drawing/2014/main" id="{8962E539-10FC-8707-9B60-74F75D53DDC2}"/>
              </a:ext>
            </a:extLst>
          </p:cNvPr>
          <p:cNvSpPr txBox="1"/>
          <p:nvPr/>
        </p:nvSpPr>
        <p:spPr>
          <a:xfrm>
            <a:off x="6083683" y="3203989"/>
            <a:ext cx="4595360" cy="246221"/>
          </a:xfrm>
          <a:prstGeom prst="rect">
            <a:avLst/>
          </a:prstGeom>
          <a:noFill/>
        </p:spPr>
        <p:txBody>
          <a:bodyPr wrap="square">
            <a:spAutoFit/>
          </a:bodyPr>
          <a:lstStyle/>
          <a:p>
            <a:pPr algn="ctr"/>
            <a:r>
              <a:rPr lang="en-US" sz="1000" dirty="0">
                <a:solidFill>
                  <a:srgbClr val="7030A0"/>
                </a:solidFill>
                <a:latin typeface="Runalto" pitchFamily="2" charset="0"/>
                <a:cs typeface="Poppins" panose="00000500000000000000" pitchFamily="2" charset="0"/>
              </a:rPr>
              <a:t>Home From Home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4" descr="PPT-slide-1.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9" name="Google Shape;69;p14"/>
          <p:cNvSpPr txBox="1"/>
          <p:nvPr/>
        </p:nvSpPr>
        <p:spPr>
          <a:xfrm>
            <a:off x="4720497" y="508933"/>
            <a:ext cx="3059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SzPts val="1100"/>
              <a:buNone/>
            </a:pPr>
            <a:r>
              <a:rPr lang="en-US" sz="900">
                <a:solidFill>
                  <a:srgbClr val="461A52"/>
                </a:solidFill>
              </a:rPr>
              <a:t>Почувствуйте королевскую обстановку в самой большой рукотворной пристани</a:t>
            </a:r>
            <a:endParaRPr sz="900">
              <a:solidFill>
                <a:srgbClr val="461A52"/>
              </a:solidFill>
            </a:endParaRPr>
          </a:p>
        </p:txBody>
      </p:sp>
      <p:sp>
        <p:nvSpPr>
          <p:cNvPr id="70" name="Google Shape;70;p14"/>
          <p:cNvSpPr txBox="1"/>
          <p:nvPr/>
        </p:nvSpPr>
        <p:spPr>
          <a:xfrm>
            <a:off x="4719527" y="148534"/>
            <a:ext cx="2683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000">
                <a:solidFill>
                  <a:srgbClr val="7030A0"/>
                </a:solidFill>
              </a:rPr>
              <a:t>ПРЕМИУМ-ОТЕЛЬ АПАРТАМЕНТЫ</a:t>
            </a:r>
            <a:endParaRPr sz="1000">
              <a:solidFill>
                <a:srgbClr val="7030A0"/>
              </a:solidFill>
            </a:endParaRPr>
          </a:p>
          <a:p>
            <a:pPr marL="0" marR="0" lvl="0" indent="0" algn="l" rtl="0">
              <a:lnSpc>
                <a:spcPct val="100000"/>
              </a:lnSpc>
              <a:spcBef>
                <a:spcPts val="0"/>
              </a:spcBef>
              <a:spcAft>
                <a:spcPts val="0"/>
              </a:spcAft>
              <a:buSzPts val="1100"/>
              <a:buNone/>
            </a:pPr>
            <a:r>
              <a:rPr lang="en-US" sz="1000">
                <a:solidFill>
                  <a:srgbClr val="7030A0"/>
                </a:solidFill>
              </a:rPr>
              <a:t>В СЕРДЦЕ ДУБАЙ МАРИНА</a:t>
            </a:r>
            <a:endParaRPr sz="1000">
              <a:solidFill>
                <a:srgbClr val="7030A0"/>
              </a:solidFill>
            </a:endParaRPr>
          </a:p>
        </p:txBody>
      </p:sp>
      <p:sp>
        <p:nvSpPr>
          <p:cNvPr id="71" name="Google Shape;71;p14"/>
          <p:cNvSpPr txBox="1"/>
          <p:nvPr/>
        </p:nvSpPr>
        <p:spPr>
          <a:xfrm>
            <a:off x="4766503" y="807607"/>
            <a:ext cx="2742255" cy="437038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chemeClr val="dk1"/>
              </a:buClr>
              <a:buSzPts val="1100"/>
              <a:buFont typeface="Arial"/>
              <a:buNone/>
            </a:pPr>
            <a:r>
              <a:rPr lang="en-US" sz="700" dirty="0" err="1">
                <a:latin typeface="Josefin Sans"/>
                <a:ea typeface="Josefin Sans"/>
                <a:cs typeface="Josefin Sans"/>
                <a:sym typeface="Josefin Sans"/>
              </a:rPr>
              <a:t>Уникальное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сочетание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комфорта</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удобства</a:t>
            </a:r>
            <a:r>
              <a:rPr lang="en-US" sz="700" dirty="0">
                <a:latin typeface="Josefin Sans"/>
                <a:ea typeface="Josefin Sans"/>
                <a:cs typeface="Josefin Sans"/>
                <a:sym typeface="Josefin Sans"/>
              </a:rPr>
              <a:t> и </a:t>
            </a:r>
            <a:r>
              <a:rPr lang="en-US" sz="700" dirty="0" err="1">
                <a:latin typeface="Josefin Sans"/>
                <a:ea typeface="Josefin Sans"/>
                <a:cs typeface="Josefin Sans"/>
                <a:sym typeface="Josefin Sans"/>
              </a:rPr>
              <a:t>элегантности</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сделает</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ваше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пребывание</a:t>
            </a:r>
            <a:r>
              <a:rPr lang="en-US" sz="700" dirty="0">
                <a:latin typeface="Josefin Sans"/>
                <a:ea typeface="Josefin Sans"/>
                <a:cs typeface="Josefin Sans"/>
                <a:sym typeface="Josefin Sans"/>
              </a:rPr>
              <a:t> в Dubai Marina </a:t>
            </a:r>
            <a:r>
              <a:rPr lang="en-US" sz="700" dirty="0" err="1">
                <a:latin typeface="Josefin Sans"/>
                <a:ea typeface="Josefin Sans"/>
                <a:cs typeface="Josefin Sans"/>
                <a:sym typeface="Josefin Sans"/>
              </a:rPr>
              <a:t>незабываемым</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Расположен</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всего</a:t>
            </a:r>
            <a:r>
              <a:rPr lang="en-US" sz="700" dirty="0">
                <a:latin typeface="Josefin Sans"/>
                <a:ea typeface="Josefin Sans"/>
                <a:cs typeface="Josefin Sans"/>
                <a:sym typeface="Josefin Sans"/>
              </a:rPr>
              <a:t> в </a:t>
            </a:r>
            <a:r>
              <a:rPr lang="en-US" sz="700" dirty="0" err="1">
                <a:latin typeface="Josefin Sans"/>
                <a:ea typeface="Josefin Sans"/>
                <a:cs typeface="Josefin Sans"/>
                <a:sym typeface="Josefin Sans"/>
              </a:rPr>
              <a:t>нескольких</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минутах</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ходьбы</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от</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станции</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метро</a:t>
            </a:r>
            <a:r>
              <a:rPr lang="en-US" sz="700" dirty="0">
                <a:latin typeface="Josefin Sans"/>
                <a:ea typeface="Josefin Sans"/>
                <a:cs typeface="Josefin Sans"/>
                <a:sym typeface="Josefin Sans"/>
              </a:rPr>
              <a:t> DMCC, </a:t>
            </a:r>
            <a:r>
              <a:rPr lang="en-US" sz="700" dirty="0" err="1">
                <a:latin typeface="Josefin Sans"/>
                <a:ea typeface="Josefin Sans"/>
                <a:cs typeface="Josefin Sans"/>
                <a:sym typeface="Josefin Sans"/>
              </a:rPr>
              <a:t>трамвайных</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остановок</a:t>
            </a:r>
            <a:r>
              <a:rPr lang="en-US" sz="700" dirty="0">
                <a:latin typeface="Josefin Sans"/>
                <a:ea typeface="Josefin Sans"/>
                <a:cs typeface="Josefin Sans"/>
                <a:sym typeface="Josefin Sans"/>
              </a:rPr>
              <a:t> и в </a:t>
            </a:r>
            <a:r>
              <a:rPr lang="en-US" sz="700" dirty="0" err="1">
                <a:latin typeface="Josefin Sans"/>
                <a:ea typeface="Josefin Sans"/>
                <a:cs typeface="Josefin Sans"/>
                <a:sym typeface="Josefin Sans"/>
              </a:rPr>
              <a:t>двух</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шагах</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от</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торгового</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центра</a:t>
            </a:r>
            <a:r>
              <a:rPr lang="en-US" sz="700" dirty="0">
                <a:latin typeface="Josefin Sans"/>
                <a:ea typeface="Josefin Sans"/>
                <a:cs typeface="Josefin Sans"/>
                <a:sym typeface="Josefin Sans"/>
              </a:rPr>
              <a:t> Dubai Marina и в 10 </a:t>
            </a:r>
            <a:r>
              <a:rPr lang="en-US" sz="700" dirty="0" err="1">
                <a:latin typeface="Josefin Sans"/>
                <a:ea typeface="Josefin Sans"/>
                <a:cs typeface="Josefin Sans"/>
                <a:sym typeface="Josefin Sans"/>
              </a:rPr>
              <a:t>минутах</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ходьбы</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от</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главных</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достопримечательностей</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Марины</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пляжа</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Марина</a:t>
            </a:r>
            <a:r>
              <a:rPr lang="en-US" sz="700" dirty="0">
                <a:latin typeface="Josefin Sans"/>
                <a:ea typeface="Josefin Sans"/>
                <a:cs typeface="Josefin Sans"/>
                <a:sym typeface="Josefin Sans"/>
              </a:rPr>
              <a:t> и JBR. Royal Regency Suites — </a:t>
            </a:r>
            <a:r>
              <a:rPr lang="en-US" sz="700" dirty="0" err="1">
                <a:latin typeface="Josefin Sans"/>
                <a:ea typeface="Josefin Sans"/>
                <a:cs typeface="Josefin Sans"/>
                <a:sym typeface="Josefin Sans"/>
              </a:rPr>
              <a:t>это</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роскошные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гостиничные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апартаменты</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для</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знакомства</a:t>
            </a:r>
            <a:r>
              <a:rPr lang="en-US" sz="700" dirty="0">
                <a:latin typeface="Josefin Sans"/>
                <a:ea typeface="Josefin Sans"/>
                <a:cs typeface="Josefin Sans"/>
                <a:sym typeface="Josefin Sans"/>
              </a:rPr>
              <a:t> с </a:t>
            </a:r>
            <a:r>
              <a:rPr lang="en-US" sz="700" dirty="0" err="1">
                <a:latin typeface="Josefin Sans"/>
                <a:ea typeface="Josefin Sans"/>
                <a:cs typeface="Josefin Sans"/>
                <a:sym typeface="Josefin Sans"/>
              </a:rPr>
              <a:t>городом</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Дубай</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Марина</a:t>
            </a:r>
            <a:r>
              <a:rPr lang="en-US" sz="700" dirty="0">
                <a:latin typeface="Josefin Sans"/>
                <a:ea typeface="Josefin Sans"/>
                <a:cs typeface="Josefin Sans"/>
                <a:sym typeface="Josefin Sans"/>
              </a:rPr>
              <a:t>. С </a:t>
            </a:r>
            <a:r>
              <a:rPr lang="en-US" sz="700" dirty="0" err="1">
                <a:latin typeface="Josefin Sans"/>
                <a:ea typeface="Josefin Sans"/>
                <a:cs typeface="Josefin Sans"/>
                <a:sym typeface="Josefin Sans"/>
              </a:rPr>
              <a:t>того</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момента</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как</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вы</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войдете</a:t>
            </a:r>
            <a:r>
              <a:rPr lang="en-US" sz="700" dirty="0">
                <a:latin typeface="Josefin Sans"/>
                <a:ea typeface="Josefin Sans"/>
                <a:cs typeface="Josefin Sans"/>
                <a:sym typeface="Josefin Sans"/>
              </a:rPr>
              <a:t> в </a:t>
            </a:r>
            <a:r>
              <a:rPr lang="en-US" sz="700" dirty="0" err="1">
                <a:latin typeface="Josefin Sans"/>
                <a:ea typeface="Josefin Sans"/>
                <a:cs typeface="Josefin Sans"/>
                <a:sym typeface="Josefin Sans"/>
              </a:rPr>
              <a:t>наш</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уютный</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вестибюль</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вы</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почувствуете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теплоту</a:t>
            </a:r>
            <a:r>
              <a:rPr lang="en-US" sz="700" dirty="0">
                <a:latin typeface="Josefin Sans"/>
                <a:ea typeface="Josefin Sans"/>
                <a:cs typeface="Josefin Sans"/>
                <a:sym typeface="Josefin Sans"/>
              </a:rPr>
              <a:t> и </a:t>
            </a:r>
            <a:r>
              <a:rPr lang="en-US" sz="700" dirty="0" err="1">
                <a:latin typeface="Josefin Sans"/>
                <a:ea typeface="Josefin Sans"/>
                <a:cs typeface="Josefin Sans"/>
                <a:sym typeface="Josefin Sans"/>
              </a:rPr>
              <a:t>гостеприимство</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которые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сделают</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ваше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пребывание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поистине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исключительным</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Наши</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люксы</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предлагают</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ряд</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удобств</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которые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предназначены</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для</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того</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чтобы</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сделать</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ваше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пребывание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максимально</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комфортным</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Каждый</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люкс</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элегантно</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обставлен</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современным</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декором</a:t>
            </a:r>
            <a:r>
              <a:rPr lang="en-US" sz="700" dirty="0">
                <a:latin typeface="Josefin Sans"/>
                <a:ea typeface="Josefin Sans"/>
                <a:cs typeface="Josefin Sans"/>
                <a:sym typeface="Josefin Sans"/>
              </a:rPr>
              <a:t> и </a:t>
            </a:r>
            <a:r>
              <a:rPr lang="en-US" sz="700" dirty="0" err="1">
                <a:latin typeface="Josefin Sans"/>
                <a:ea typeface="Josefin Sans"/>
                <a:cs typeface="Josefin Sans"/>
                <a:sym typeface="Josefin Sans"/>
              </a:rPr>
              <a:t>идеально</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подходит</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для</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отдыха</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некоторые</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номера</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имеют</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балконы</a:t>
            </a:r>
            <a:r>
              <a:rPr lang="en-US" sz="700" dirty="0">
                <a:latin typeface="Josefin Sans"/>
                <a:ea typeface="Josefin Sans"/>
                <a:cs typeface="Josefin Sans"/>
                <a:sym typeface="Josefin Sans"/>
              </a:rPr>
              <a:t>, с </a:t>
            </a:r>
            <a:r>
              <a:rPr lang="en-US" sz="700" dirty="0" err="1">
                <a:latin typeface="Josefin Sans"/>
                <a:ea typeface="Josefin Sans"/>
                <a:cs typeface="Josefin Sans"/>
                <a:sym typeface="Josefin Sans"/>
              </a:rPr>
              <a:t>которых</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открывается</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потрясающий</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вид</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на</a:t>
            </a:r>
            <a:r>
              <a:rPr lang="en-US" sz="700" dirty="0">
                <a:latin typeface="Josefin Sans"/>
                <a:ea typeface="Josefin Sans"/>
                <a:cs typeface="Josefin Sans"/>
                <a:sym typeface="Josefin Sans"/>
              </a:rPr>
              <a:t> </a:t>
            </a:r>
            <a:r>
              <a:rPr lang="en-US" sz="700" dirty="0" err="1">
                <a:latin typeface="Josefin Sans"/>
                <a:ea typeface="Josefin Sans"/>
                <a:cs typeface="Josefin Sans"/>
                <a:sym typeface="Josefin Sans"/>
              </a:rPr>
              <a:t>пристань</a:t>
            </a:r>
            <a:r>
              <a:rPr lang="en-US" sz="700" dirty="0">
                <a:latin typeface="Josefin Sans"/>
                <a:ea typeface="Josefin Sans"/>
                <a:cs typeface="Josefin Sans"/>
                <a:sym typeface="Josefin Sans"/>
              </a:rPr>
              <a:t>.</a:t>
            </a:r>
            <a:endParaRPr sz="700" dirty="0">
              <a:latin typeface="Josefin Sans"/>
              <a:ea typeface="Josefin Sans"/>
              <a:cs typeface="Josefin Sans"/>
              <a:sym typeface="Josefin Sans"/>
            </a:endParaRPr>
          </a:p>
          <a:p>
            <a:pPr marL="0" marR="0" lvl="0" indent="0" algn="just" rtl="0">
              <a:lnSpc>
                <a:spcPct val="150000"/>
              </a:lnSpc>
              <a:spcBef>
                <a:spcPts val="600"/>
              </a:spcBef>
              <a:spcAft>
                <a:spcPts val="0"/>
              </a:spcAft>
              <a:buNone/>
            </a:pPr>
            <a:r>
              <a:rPr lang="ru-RU" sz="700" b="0" i="0" u="none" strike="noStrike" cap="none" dirty="0">
                <a:solidFill>
                  <a:srgbClr val="000000"/>
                </a:solidFill>
                <a:latin typeface="Josefin Sans"/>
                <a:ea typeface="Josefin Sans"/>
                <a:cs typeface="Josefin Sans"/>
                <a:sym typeface="Josefin Sans"/>
              </a:rPr>
              <a:t>Наш отель-апартаменты рядом с торговым центром Marina Mall располагает целым рядом удобств, которые удовлетворят любые ваши потребности, включая фитнес-центр и бассейн с террасой. У нас также есть кофейня, специализированный магазин - Wagha Border и кальянная.В Ройал Ридженси Сьютс мы гордимся тем, что предоставляем исключительное обслуживание и обеспечиваем комфорт вашего пребывания у нас, чтобы вы могли получить максимум удовольствия от Дубая.</a:t>
            </a:r>
            <a:r>
              <a:rPr lang="en-US" sz="700" b="0" i="0" u="none" strike="noStrike" cap="none" dirty="0">
                <a:solidFill>
                  <a:srgbClr val="000000"/>
                </a:solidFill>
                <a:latin typeface="Josefin Sans"/>
                <a:ea typeface="Josefin Sans"/>
                <a:cs typeface="Josefin Sans"/>
                <a:sym typeface="Josefin Sans"/>
              </a:rPr>
              <a:t>. </a:t>
            </a:r>
            <a:endParaRPr sz="700" dirty="0"/>
          </a:p>
        </p:txBody>
      </p:sp>
      <p:pic>
        <p:nvPicPr>
          <p:cNvPr id="72" name="Google Shape;72;p14"/>
          <p:cNvPicPr preferRelativeResize="0"/>
          <p:nvPr/>
        </p:nvPicPr>
        <p:blipFill rotWithShape="1">
          <a:blip r:embed="rId4">
            <a:alphaModFix/>
          </a:blip>
          <a:srcRect/>
          <a:stretch/>
        </p:blipFill>
        <p:spPr>
          <a:xfrm>
            <a:off x="7586662" y="0"/>
            <a:ext cx="1557338" cy="5143500"/>
          </a:xfrm>
          <a:prstGeom prst="rect">
            <a:avLst/>
          </a:prstGeom>
          <a:noFill/>
          <a:ln>
            <a:noFill/>
          </a:ln>
        </p:spPr>
      </p:pic>
      <p:pic>
        <p:nvPicPr>
          <p:cNvPr id="73" name="Google Shape;73;p14"/>
          <p:cNvPicPr preferRelativeResize="0"/>
          <p:nvPr/>
        </p:nvPicPr>
        <p:blipFill rotWithShape="1">
          <a:blip r:embed="rId5">
            <a:alphaModFix/>
          </a:blip>
          <a:srcRect/>
          <a:stretch/>
        </p:blipFill>
        <p:spPr>
          <a:xfrm>
            <a:off x="7780020" y="-62298"/>
            <a:ext cx="1201122" cy="675631"/>
          </a:xfrm>
          <a:prstGeom prst="rect">
            <a:avLst/>
          </a:prstGeom>
          <a:noFill/>
          <a:ln>
            <a:noFill/>
          </a:ln>
        </p:spPr>
      </p:pic>
      <p:sp>
        <p:nvSpPr>
          <p:cNvPr id="2" name="TextBox 1">
            <a:extLst>
              <a:ext uri="{FF2B5EF4-FFF2-40B4-BE49-F238E27FC236}">
                <a16:creationId xmlns:a16="http://schemas.microsoft.com/office/drawing/2014/main" id="{E413E976-72E9-EEE9-5259-1C3927D2464F}"/>
              </a:ext>
            </a:extLst>
          </p:cNvPr>
          <p:cNvSpPr txBox="1"/>
          <p:nvPr/>
        </p:nvSpPr>
        <p:spPr>
          <a:xfrm>
            <a:off x="6083683" y="3203989"/>
            <a:ext cx="4595360" cy="246221"/>
          </a:xfrm>
          <a:prstGeom prst="rect">
            <a:avLst/>
          </a:prstGeom>
          <a:noFill/>
        </p:spPr>
        <p:txBody>
          <a:bodyPr wrap="square">
            <a:spAutoFit/>
          </a:bodyPr>
          <a:lstStyle/>
          <a:p>
            <a:pPr algn="ctr"/>
            <a:r>
              <a:rPr lang="en-US" sz="1000" dirty="0">
                <a:solidFill>
                  <a:srgbClr val="7030A0"/>
                </a:solidFill>
                <a:latin typeface="Runalto" pitchFamily="2" charset="0"/>
                <a:cs typeface="Poppins" panose="00000500000000000000" pitchFamily="2" charset="0"/>
              </a:rPr>
              <a:t>Home From Home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5"/>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9" name="Google Shape;79;p15"/>
          <p:cNvPicPr preferRelativeResize="0"/>
          <p:nvPr/>
        </p:nvPicPr>
        <p:blipFill rotWithShape="1">
          <a:blip r:embed="rId4">
            <a:alphaModFix/>
          </a:blip>
          <a:srcRect l="20094" t="13563" r="15377" b="11864"/>
          <a:stretch/>
        </p:blipFill>
        <p:spPr>
          <a:xfrm>
            <a:off x="7842850" y="0"/>
            <a:ext cx="1255249" cy="1025075"/>
          </a:xfrm>
          <a:prstGeom prst="rect">
            <a:avLst/>
          </a:prstGeom>
          <a:noFill/>
          <a:ln>
            <a:noFill/>
          </a:ln>
        </p:spPr>
      </p:pic>
      <p:pic>
        <p:nvPicPr>
          <p:cNvPr id="80" name="Google Shape;80;p15" descr="PPT-slide-7.png"/>
          <p:cNvPicPr preferRelativeResize="0"/>
          <p:nvPr/>
        </p:nvPicPr>
        <p:blipFill rotWithShape="1">
          <a:blip r:embed="rId5">
            <a:alphaModFix/>
          </a:blip>
          <a:srcRect/>
          <a:stretch/>
        </p:blipFill>
        <p:spPr>
          <a:xfrm>
            <a:off x="0" y="0"/>
            <a:ext cx="9128188" cy="5143500"/>
          </a:xfrm>
          <a:prstGeom prst="rect">
            <a:avLst/>
          </a:prstGeom>
          <a:noFill/>
          <a:ln>
            <a:noFill/>
          </a:ln>
        </p:spPr>
      </p:pic>
      <p:sp>
        <p:nvSpPr>
          <p:cNvPr id="81" name="Google Shape;81;p15"/>
          <p:cNvSpPr txBox="1"/>
          <p:nvPr/>
        </p:nvSpPr>
        <p:spPr>
          <a:xfrm>
            <a:off x="171781" y="1742927"/>
            <a:ext cx="39347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E3E8EA"/>
                </a:solidFill>
                <a:latin typeface="Poppins"/>
                <a:ea typeface="Poppins"/>
                <a:cs typeface="Poppins"/>
                <a:sym typeface="Poppins"/>
              </a:rPr>
              <a:t>ALL DAY DINING RESTAURANT</a:t>
            </a:r>
            <a:endParaRPr/>
          </a:p>
        </p:txBody>
      </p:sp>
      <p:sp>
        <p:nvSpPr>
          <p:cNvPr id="82" name="Google Shape;82;p15"/>
          <p:cNvSpPr/>
          <p:nvPr/>
        </p:nvSpPr>
        <p:spPr>
          <a:xfrm>
            <a:off x="166852" y="1970570"/>
            <a:ext cx="4241661" cy="58477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800" b="0" i="0" u="none" strike="noStrike" cap="none">
                <a:solidFill>
                  <a:srgbClr val="E3E8EA"/>
                </a:solidFill>
                <a:latin typeface="Roboto"/>
                <a:ea typeface="Roboto"/>
                <a:cs typeface="Roboto"/>
                <a:sym typeface="Roboto"/>
              </a:rPr>
              <a:t>Delicious breakfast, served from 07:30 to 10:30 at our All Day Dining restaurant. Start your day off right with our breakfast buffet. We offer a wide range of options to suit all tastes and dietary requirements. Whether you prefer a hearty meal or a light breakfast, our All Day Dining restaurant has got you covered.</a:t>
            </a:r>
            <a:endParaRPr/>
          </a:p>
        </p:txBody>
      </p:sp>
      <p:sp>
        <p:nvSpPr>
          <p:cNvPr id="83" name="Google Shape;83;p15"/>
          <p:cNvSpPr txBox="1"/>
          <p:nvPr/>
        </p:nvSpPr>
        <p:spPr>
          <a:xfrm>
            <a:off x="-1" y="283750"/>
            <a:ext cx="3915295"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b="1" i="0" u="none" strike="noStrike" cap="none">
                <a:solidFill>
                  <a:srgbClr val="461A52"/>
                </a:solidFill>
                <a:latin typeface="Poppins"/>
                <a:ea typeface="Poppins"/>
                <a:cs typeface="Poppins"/>
                <a:sym typeface="Poppins"/>
              </a:rPr>
              <a:t>FOOD AND BEVERAGES</a:t>
            </a:r>
            <a:endParaRPr/>
          </a:p>
        </p:txBody>
      </p:sp>
      <p:sp>
        <p:nvSpPr>
          <p:cNvPr id="84" name="Google Shape;84;p15"/>
          <p:cNvSpPr txBox="1"/>
          <p:nvPr/>
        </p:nvSpPr>
        <p:spPr>
          <a:xfrm>
            <a:off x="182860" y="2685062"/>
            <a:ext cx="39347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E3E8EA"/>
                </a:solidFill>
                <a:latin typeface="Poppins"/>
                <a:ea typeface="Poppins"/>
                <a:cs typeface="Poppins"/>
                <a:sym typeface="Poppins"/>
              </a:rPr>
              <a:t>SHISHA LOUNGE - OKO SHISHA LOUNGE </a:t>
            </a:r>
            <a:endParaRPr/>
          </a:p>
        </p:txBody>
      </p:sp>
      <p:sp>
        <p:nvSpPr>
          <p:cNvPr id="85" name="Google Shape;85;p15"/>
          <p:cNvSpPr/>
          <p:nvPr/>
        </p:nvSpPr>
        <p:spPr>
          <a:xfrm>
            <a:off x="177931" y="2887766"/>
            <a:ext cx="4241661" cy="58477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800" b="0" i="0" u="none" strike="noStrike" cap="none">
                <a:solidFill>
                  <a:srgbClr val="E3E8EA"/>
                </a:solidFill>
                <a:latin typeface="Roboto"/>
                <a:ea typeface="Roboto"/>
                <a:cs typeface="Roboto"/>
                <a:sym typeface="Roboto"/>
              </a:rPr>
              <a:t>Enjoy a variety of shisha flavors and beverages at our Shisha Lounge, located on the ground level near the lobby. Our Shisha Lounge is the perfect spot to relax and unwind after a  long day of sightseeing.  Experience the best of Dubai's nightlife at our OKO Shisha Lounge,  Open from 8am to 2am.</a:t>
            </a:r>
            <a:endParaRPr/>
          </a:p>
        </p:txBody>
      </p:sp>
      <p:sp>
        <p:nvSpPr>
          <p:cNvPr id="86" name="Google Shape;86;p15"/>
          <p:cNvSpPr txBox="1"/>
          <p:nvPr/>
        </p:nvSpPr>
        <p:spPr>
          <a:xfrm>
            <a:off x="182860" y="3624431"/>
            <a:ext cx="39347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461A52"/>
                </a:solidFill>
                <a:latin typeface="Poppins"/>
                <a:ea typeface="Poppins"/>
                <a:cs typeface="Poppins"/>
                <a:sym typeface="Poppins"/>
              </a:rPr>
              <a:t>GYM</a:t>
            </a:r>
            <a:endParaRPr/>
          </a:p>
        </p:txBody>
      </p:sp>
      <p:sp>
        <p:nvSpPr>
          <p:cNvPr id="87" name="Google Shape;87;p15"/>
          <p:cNvSpPr/>
          <p:nvPr/>
        </p:nvSpPr>
        <p:spPr>
          <a:xfrm>
            <a:off x="177931" y="3818822"/>
            <a:ext cx="4241661"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Work out at our state-of-the-art gym whenever it suits you. Keep up with your fitness routine at our well-equipped gym, open from 6am to 10pm all days.</a:t>
            </a:r>
            <a:r>
              <a:rPr lang="en-US" sz="800" b="1" i="0" u="none" strike="noStrike" cap="none">
                <a:solidFill>
                  <a:srgbClr val="000000"/>
                </a:solidFill>
                <a:latin typeface="Arial"/>
                <a:ea typeface="Arial"/>
                <a:cs typeface="Arial"/>
                <a:sym typeface="Arial"/>
              </a:rPr>
              <a:t> - </a:t>
            </a:r>
            <a:r>
              <a:rPr lang="en-US" sz="800" b="0" i="0" u="none" strike="noStrike" cap="none">
                <a:solidFill>
                  <a:srgbClr val="000000"/>
                </a:solidFill>
                <a:latin typeface="Arial"/>
                <a:ea typeface="Arial"/>
                <a:cs typeface="Arial"/>
                <a:sym typeface="Arial"/>
              </a:rPr>
              <a:t>Stay in shape during your stay with our 24/7 gym facilities.</a:t>
            </a:r>
            <a:endParaRPr/>
          </a:p>
        </p:txBody>
      </p:sp>
      <p:sp>
        <p:nvSpPr>
          <p:cNvPr id="88" name="Google Shape;88;p15"/>
          <p:cNvSpPr txBox="1"/>
          <p:nvPr/>
        </p:nvSpPr>
        <p:spPr>
          <a:xfrm>
            <a:off x="177313" y="4425245"/>
            <a:ext cx="393470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461A52"/>
                </a:solidFill>
                <a:latin typeface="Poppins"/>
                <a:ea typeface="Poppins"/>
                <a:cs typeface="Poppins"/>
                <a:sym typeface="Poppins"/>
              </a:rPr>
              <a:t>OUTDOOR SWIMMING POOL </a:t>
            </a:r>
            <a:endParaRPr/>
          </a:p>
        </p:txBody>
      </p:sp>
      <p:sp>
        <p:nvSpPr>
          <p:cNvPr id="89" name="Google Shape;89;p15"/>
          <p:cNvSpPr/>
          <p:nvPr/>
        </p:nvSpPr>
        <p:spPr>
          <a:xfrm>
            <a:off x="172384" y="4619636"/>
            <a:ext cx="4540932" cy="46166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Take a refreshing dip in our swimming pool, open from 8am to 8pm all days. Our swimming pool is perfect for a quick workout or a relaxing swim after a long day. Temperature-controlled Swimming pools open from 8am to 8pm daily for guests to enjoy.</a:t>
            </a:r>
            <a:endParaRPr/>
          </a:p>
        </p:txBody>
      </p:sp>
      <p:pic>
        <p:nvPicPr>
          <p:cNvPr id="90" name="Google Shape;90;p15"/>
          <p:cNvPicPr preferRelativeResize="0"/>
          <p:nvPr/>
        </p:nvPicPr>
        <p:blipFill rotWithShape="1">
          <a:blip r:embed="rId6">
            <a:alphaModFix/>
          </a:blip>
          <a:srcRect/>
          <a:stretch/>
        </p:blipFill>
        <p:spPr>
          <a:xfrm>
            <a:off x="0" y="0"/>
            <a:ext cx="9144000" cy="5143500"/>
          </a:xfrm>
          <a:prstGeom prst="rect">
            <a:avLst/>
          </a:prstGeom>
          <a:noFill/>
          <a:ln>
            <a:noFill/>
          </a:ln>
        </p:spPr>
      </p:pic>
      <p:sp>
        <p:nvSpPr>
          <p:cNvPr id="91" name="Google Shape;91;p15"/>
          <p:cNvSpPr txBox="1"/>
          <p:nvPr/>
        </p:nvSpPr>
        <p:spPr>
          <a:xfrm>
            <a:off x="7869779" y="4840272"/>
            <a:ext cx="1200261"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oppins"/>
                <a:ea typeface="Poppins"/>
                <a:cs typeface="Poppins"/>
                <a:sym typeface="Poppins"/>
              </a:rPr>
              <a:t>www.rrmsuites.com</a:t>
            </a:r>
            <a:endParaRPr sz="800" b="0" i="0" u="none" strike="noStrike" cap="none">
              <a:solidFill>
                <a:schemeClr val="lt1"/>
              </a:solidFill>
              <a:latin typeface="Poppins"/>
              <a:ea typeface="Poppins"/>
              <a:cs typeface="Poppins"/>
              <a:sym typeface="Poppins"/>
            </a:endParaRPr>
          </a:p>
        </p:txBody>
      </p:sp>
      <p:pic>
        <p:nvPicPr>
          <p:cNvPr id="92" name="Google Shape;92;p15"/>
          <p:cNvPicPr preferRelativeResize="0"/>
          <p:nvPr/>
        </p:nvPicPr>
        <p:blipFill rotWithShape="1">
          <a:blip r:embed="rId7">
            <a:alphaModFix/>
          </a:blip>
          <a:srcRect/>
          <a:stretch/>
        </p:blipFill>
        <p:spPr>
          <a:xfrm>
            <a:off x="0" y="0"/>
            <a:ext cx="9144000" cy="5143500"/>
          </a:xfrm>
          <a:prstGeom prst="rect">
            <a:avLst/>
          </a:prstGeom>
          <a:noFill/>
          <a:ln>
            <a:noFill/>
          </a:ln>
        </p:spPr>
      </p:pic>
      <p:pic>
        <p:nvPicPr>
          <p:cNvPr id="93" name="Google Shape;93;p15"/>
          <p:cNvPicPr preferRelativeResize="0"/>
          <p:nvPr/>
        </p:nvPicPr>
        <p:blipFill rotWithShape="1">
          <a:blip r:embed="rId8">
            <a:alphaModFix/>
          </a:blip>
          <a:srcRect/>
          <a:stretch/>
        </p:blipFill>
        <p:spPr>
          <a:xfrm>
            <a:off x="7612539" y="0"/>
            <a:ext cx="1524000" cy="5143500"/>
          </a:xfrm>
          <a:prstGeom prst="rect">
            <a:avLst/>
          </a:prstGeom>
          <a:noFill/>
          <a:ln>
            <a:noFill/>
          </a:ln>
        </p:spPr>
      </p:pic>
      <p:sp>
        <p:nvSpPr>
          <p:cNvPr id="94" name="Google Shape;94;p15"/>
          <p:cNvSpPr txBox="1"/>
          <p:nvPr/>
        </p:nvSpPr>
        <p:spPr>
          <a:xfrm>
            <a:off x="7874261" y="4831302"/>
            <a:ext cx="1200261"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oppins"/>
                <a:ea typeface="Poppins"/>
                <a:cs typeface="Poppins"/>
                <a:sym typeface="Poppins"/>
              </a:rPr>
              <a:t>www.rrmsuites.com</a:t>
            </a:r>
            <a:endParaRPr sz="800" b="0" i="0" u="none" strike="noStrike" cap="none">
              <a:solidFill>
                <a:schemeClr val="lt1"/>
              </a:solidFill>
              <a:latin typeface="Poppins"/>
              <a:ea typeface="Poppins"/>
              <a:cs typeface="Poppins"/>
              <a:sym typeface="Poppins"/>
            </a:endParaRPr>
          </a:p>
        </p:txBody>
      </p:sp>
      <p:pic>
        <p:nvPicPr>
          <p:cNvPr id="95" name="Google Shape;95;p15"/>
          <p:cNvPicPr preferRelativeResize="0"/>
          <p:nvPr/>
        </p:nvPicPr>
        <p:blipFill rotWithShape="1">
          <a:blip r:embed="rId8">
            <a:alphaModFix/>
          </a:blip>
          <a:srcRect/>
          <a:stretch/>
        </p:blipFill>
        <p:spPr>
          <a:xfrm>
            <a:off x="7618479" y="0"/>
            <a:ext cx="1524000" cy="5143500"/>
          </a:xfrm>
          <a:prstGeom prst="rect">
            <a:avLst/>
          </a:prstGeom>
          <a:noFill/>
          <a:ln>
            <a:noFill/>
          </a:ln>
        </p:spPr>
      </p:pic>
      <p:pic>
        <p:nvPicPr>
          <p:cNvPr id="96" name="Google Shape;96;p15"/>
          <p:cNvPicPr preferRelativeResize="0"/>
          <p:nvPr/>
        </p:nvPicPr>
        <p:blipFill rotWithShape="1">
          <a:blip r:embed="rId9">
            <a:alphaModFix/>
          </a:blip>
          <a:srcRect/>
          <a:stretch/>
        </p:blipFill>
        <p:spPr>
          <a:xfrm>
            <a:off x="7586662" y="0"/>
            <a:ext cx="1557338" cy="5143500"/>
          </a:xfrm>
          <a:prstGeom prst="rect">
            <a:avLst/>
          </a:prstGeom>
          <a:noFill/>
          <a:ln>
            <a:noFill/>
          </a:ln>
        </p:spPr>
      </p:pic>
      <p:pic>
        <p:nvPicPr>
          <p:cNvPr id="97" name="Google Shape;97;p15"/>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98" name="Google Shape;98;p15"/>
          <p:cNvPicPr preferRelativeResize="0"/>
          <p:nvPr/>
        </p:nvPicPr>
        <p:blipFill rotWithShape="1">
          <a:blip r:embed="rId9">
            <a:alphaModFix/>
          </a:blip>
          <a:srcRect/>
          <a:stretch/>
        </p:blipFill>
        <p:spPr>
          <a:xfrm>
            <a:off x="7616958" y="-2206"/>
            <a:ext cx="1557338" cy="5143500"/>
          </a:xfrm>
          <a:prstGeom prst="rect">
            <a:avLst/>
          </a:prstGeom>
          <a:noFill/>
          <a:ln>
            <a:noFill/>
          </a:ln>
        </p:spPr>
      </p:pic>
      <p:pic>
        <p:nvPicPr>
          <p:cNvPr id="99" name="Google Shape;99;p15"/>
          <p:cNvPicPr preferRelativeResize="0"/>
          <p:nvPr/>
        </p:nvPicPr>
        <p:blipFill rotWithShape="1">
          <a:blip r:embed="rId10">
            <a:alphaModFix/>
          </a:blip>
          <a:srcRect/>
          <a:stretch/>
        </p:blipFill>
        <p:spPr>
          <a:xfrm>
            <a:off x="7780020" y="-62298"/>
            <a:ext cx="1201122" cy="675631"/>
          </a:xfrm>
          <a:prstGeom prst="rect">
            <a:avLst/>
          </a:prstGeom>
          <a:noFill/>
          <a:ln>
            <a:noFill/>
          </a:ln>
        </p:spPr>
      </p:pic>
      <p:pic>
        <p:nvPicPr>
          <p:cNvPr id="100" name="Google Shape;100;p15"/>
          <p:cNvPicPr preferRelativeResize="0"/>
          <p:nvPr/>
        </p:nvPicPr>
        <p:blipFill rotWithShape="1">
          <a:blip r:embed="rId11">
            <a:alphaModFix/>
          </a:blip>
          <a:srcRect r="16749"/>
          <a:stretch/>
        </p:blipFill>
        <p:spPr>
          <a:xfrm>
            <a:off x="0" y="0"/>
            <a:ext cx="7612550" cy="5143500"/>
          </a:xfrm>
          <a:prstGeom prst="rect">
            <a:avLst/>
          </a:prstGeom>
          <a:noFill/>
          <a:ln>
            <a:noFill/>
          </a:ln>
        </p:spPr>
      </p:pic>
      <p:sp>
        <p:nvSpPr>
          <p:cNvPr id="2" name="TextBox 1">
            <a:extLst>
              <a:ext uri="{FF2B5EF4-FFF2-40B4-BE49-F238E27FC236}">
                <a16:creationId xmlns:a16="http://schemas.microsoft.com/office/drawing/2014/main" id="{41729795-C00E-80EF-D6E0-E26626FEF6A8}"/>
              </a:ext>
            </a:extLst>
          </p:cNvPr>
          <p:cNvSpPr txBox="1"/>
          <p:nvPr/>
        </p:nvSpPr>
        <p:spPr>
          <a:xfrm>
            <a:off x="6083683" y="3203989"/>
            <a:ext cx="4595360" cy="246221"/>
          </a:xfrm>
          <a:prstGeom prst="rect">
            <a:avLst/>
          </a:prstGeom>
          <a:noFill/>
        </p:spPr>
        <p:txBody>
          <a:bodyPr wrap="square">
            <a:spAutoFit/>
          </a:bodyPr>
          <a:lstStyle/>
          <a:p>
            <a:pPr algn="ctr"/>
            <a:r>
              <a:rPr lang="en-US" sz="1000" dirty="0">
                <a:solidFill>
                  <a:srgbClr val="7030A0"/>
                </a:solidFill>
                <a:latin typeface="Runalto" pitchFamily="2" charset="0"/>
                <a:cs typeface="Poppins" panose="00000500000000000000" pitchFamily="2" charset="0"/>
              </a:rPr>
              <a:t>Home From Home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3" name="Picture 12" descr="PPT-Slide-4-RUSSIAN.png"/>
          <p:cNvPicPr>
            <a:picLocks noChangeAspect="1"/>
          </p:cNvPicPr>
          <p:nvPr/>
        </p:nvPicPr>
        <p:blipFill>
          <a:blip r:embed="rId3"/>
          <a:stretch>
            <a:fillRect/>
          </a:stretch>
        </p:blipFill>
        <p:spPr>
          <a:xfrm>
            <a:off x="0" y="0"/>
            <a:ext cx="9144000" cy="5143500"/>
          </a:xfrm>
          <a:prstGeom prst="rect">
            <a:avLst/>
          </a:prstGeom>
        </p:spPr>
      </p:pic>
      <p:sp>
        <p:nvSpPr>
          <p:cNvPr id="106" name="Google Shape;106;p16"/>
          <p:cNvSpPr/>
          <p:nvPr/>
        </p:nvSpPr>
        <p:spPr>
          <a:xfrm>
            <a:off x="3282475" y="2622775"/>
            <a:ext cx="4274700" cy="1077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850" dirty="0">
                <a:solidFill>
                  <a:schemeClr val="dk1"/>
                </a:solidFill>
              </a:rPr>
              <a:t>38кв.м, 02 </a:t>
            </a:r>
            <a:r>
              <a:rPr lang="en-US" sz="850" dirty="0" err="1">
                <a:solidFill>
                  <a:schemeClr val="dk1"/>
                </a:solidFill>
              </a:rPr>
              <a:t>взрослых</a:t>
            </a:r>
            <a:r>
              <a:rPr lang="en-US" sz="850" dirty="0">
                <a:solidFill>
                  <a:schemeClr val="dk1"/>
                </a:solidFill>
              </a:rPr>
              <a:t> + 01 </a:t>
            </a:r>
            <a:r>
              <a:rPr lang="en-US" sz="850" dirty="0" err="1">
                <a:solidFill>
                  <a:schemeClr val="dk1"/>
                </a:solidFill>
              </a:rPr>
              <a:t>ребенок</a:t>
            </a:r>
            <a:endParaRPr sz="900" dirty="0">
              <a:solidFill>
                <a:srgbClr val="0C0C0C"/>
              </a:solidFill>
              <a:latin typeface="Josefin Sans"/>
              <a:ea typeface="Josefin Sans"/>
              <a:cs typeface="Josefin Sans"/>
              <a:sym typeface="Josefin Sans"/>
            </a:endParaRPr>
          </a:p>
          <a:p>
            <a:pPr marL="0" lvl="0" indent="0" algn="l" rtl="0">
              <a:lnSpc>
                <a:spcPct val="115000"/>
              </a:lnSpc>
              <a:spcBef>
                <a:spcPts val="0"/>
              </a:spcBef>
              <a:spcAft>
                <a:spcPts val="0"/>
              </a:spcAft>
              <a:buSzPts val="1100"/>
              <a:buNone/>
            </a:pPr>
            <a:endParaRPr sz="850" dirty="0">
              <a:solidFill>
                <a:schemeClr val="dk1"/>
              </a:solidFill>
            </a:endParaRPr>
          </a:p>
          <a:p>
            <a:pPr marL="0" lvl="0" indent="0" algn="l" rtl="0">
              <a:lnSpc>
                <a:spcPct val="115000"/>
              </a:lnSpc>
              <a:spcBef>
                <a:spcPts val="0"/>
              </a:spcBef>
              <a:spcAft>
                <a:spcPts val="0"/>
              </a:spcAft>
              <a:buSzPts val="1100"/>
              <a:buNone/>
            </a:pPr>
            <a:r>
              <a:rPr lang="az-Cyrl-AZ" sz="850" dirty="0"/>
              <a:t>Стандартная студия</a:t>
            </a:r>
            <a:r>
              <a:rPr lang="en-US" sz="850" dirty="0">
                <a:solidFill>
                  <a:schemeClr val="dk1"/>
                </a:solidFill>
              </a:rPr>
              <a:t>— </a:t>
            </a:r>
            <a:r>
              <a:rPr lang="en-US" sz="850" dirty="0" err="1">
                <a:solidFill>
                  <a:schemeClr val="dk1"/>
                </a:solidFill>
              </a:rPr>
              <a:t>это</a:t>
            </a:r>
            <a:r>
              <a:rPr lang="en-US" sz="850" dirty="0">
                <a:solidFill>
                  <a:schemeClr val="dk1"/>
                </a:solidFill>
              </a:rPr>
              <a:t> </a:t>
            </a:r>
            <a:r>
              <a:rPr lang="en-US" sz="850" dirty="0" err="1">
                <a:solidFill>
                  <a:schemeClr val="dk1"/>
                </a:solidFill>
              </a:rPr>
              <a:t>элегантно</a:t>
            </a:r>
            <a:r>
              <a:rPr lang="en-US" sz="850" dirty="0">
                <a:solidFill>
                  <a:schemeClr val="dk1"/>
                </a:solidFill>
              </a:rPr>
              <a:t> </a:t>
            </a:r>
            <a:r>
              <a:rPr lang="en-US" sz="850" dirty="0" err="1">
                <a:solidFill>
                  <a:schemeClr val="dk1"/>
                </a:solidFill>
              </a:rPr>
              <a:t>оформленный</a:t>
            </a:r>
            <a:r>
              <a:rPr lang="en-US" sz="850" dirty="0">
                <a:solidFill>
                  <a:schemeClr val="dk1"/>
                </a:solidFill>
              </a:rPr>
              <a:t>, полностью </a:t>
            </a:r>
            <a:r>
              <a:rPr lang="en-US" sz="850" dirty="0" err="1">
                <a:solidFill>
                  <a:schemeClr val="dk1"/>
                </a:solidFill>
              </a:rPr>
              <a:t>меблированный</a:t>
            </a:r>
            <a:r>
              <a:rPr lang="en-US" sz="850" dirty="0">
                <a:solidFill>
                  <a:schemeClr val="dk1"/>
                </a:solidFill>
              </a:rPr>
              <a:t> </a:t>
            </a:r>
            <a:r>
              <a:rPr lang="en-US" sz="850" dirty="0" err="1">
                <a:solidFill>
                  <a:schemeClr val="dk1"/>
                </a:solidFill>
              </a:rPr>
              <a:t>номер</a:t>
            </a:r>
            <a:r>
              <a:rPr lang="en-US" sz="850" dirty="0">
                <a:solidFill>
                  <a:schemeClr val="dk1"/>
                </a:solidFill>
              </a:rPr>
              <a:t>, </a:t>
            </a:r>
            <a:r>
              <a:rPr lang="en-US" sz="850" dirty="0" err="1">
                <a:solidFill>
                  <a:schemeClr val="dk1"/>
                </a:solidFill>
              </a:rPr>
              <a:t>который</a:t>
            </a:r>
            <a:r>
              <a:rPr lang="en-US" sz="850" dirty="0">
                <a:solidFill>
                  <a:schemeClr val="dk1"/>
                </a:solidFill>
              </a:rPr>
              <a:t> </a:t>
            </a:r>
            <a:r>
              <a:rPr lang="en-US" sz="850" dirty="0" err="1">
                <a:solidFill>
                  <a:schemeClr val="dk1"/>
                </a:solidFill>
              </a:rPr>
              <a:t>идеально</a:t>
            </a:r>
            <a:r>
              <a:rPr lang="en-US" sz="850" dirty="0">
                <a:solidFill>
                  <a:schemeClr val="dk1"/>
                </a:solidFill>
              </a:rPr>
              <a:t> </a:t>
            </a:r>
            <a:r>
              <a:rPr lang="en-US" sz="850" dirty="0" err="1">
                <a:solidFill>
                  <a:schemeClr val="dk1"/>
                </a:solidFill>
              </a:rPr>
              <a:t>подходит</a:t>
            </a:r>
            <a:r>
              <a:rPr lang="en-US" sz="850" dirty="0">
                <a:solidFill>
                  <a:schemeClr val="dk1"/>
                </a:solidFill>
              </a:rPr>
              <a:t> </a:t>
            </a:r>
            <a:r>
              <a:rPr lang="en-US" sz="850" dirty="0" err="1">
                <a:solidFill>
                  <a:schemeClr val="dk1"/>
                </a:solidFill>
              </a:rPr>
              <a:t>для</a:t>
            </a:r>
            <a:r>
              <a:rPr lang="en-US" sz="850" dirty="0">
                <a:solidFill>
                  <a:schemeClr val="dk1"/>
                </a:solidFill>
              </a:rPr>
              <a:t> </a:t>
            </a:r>
            <a:r>
              <a:rPr lang="en-US" sz="850" dirty="0" err="1">
                <a:solidFill>
                  <a:schemeClr val="dk1"/>
                </a:solidFill>
              </a:rPr>
              <a:t>путешествующих</a:t>
            </a:r>
            <a:r>
              <a:rPr lang="en-US" sz="850" dirty="0">
                <a:solidFill>
                  <a:schemeClr val="dk1"/>
                </a:solidFill>
              </a:rPr>
              <a:t> в </a:t>
            </a:r>
            <a:r>
              <a:rPr lang="en-US" sz="850" dirty="0" err="1">
                <a:solidFill>
                  <a:schemeClr val="dk1"/>
                </a:solidFill>
              </a:rPr>
              <a:t>одиночку</a:t>
            </a:r>
            <a:r>
              <a:rPr lang="en-US" sz="850" dirty="0">
                <a:solidFill>
                  <a:schemeClr val="dk1"/>
                </a:solidFill>
              </a:rPr>
              <a:t> </a:t>
            </a:r>
            <a:r>
              <a:rPr lang="en-US" sz="850" dirty="0" err="1">
                <a:solidFill>
                  <a:schemeClr val="dk1"/>
                </a:solidFill>
              </a:rPr>
              <a:t>или</a:t>
            </a:r>
            <a:r>
              <a:rPr lang="en-US" sz="850" dirty="0">
                <a:solidFill>
                  <a:schemeClr val="dk1"/>
                </a:solidFill>
              </a:rPr>
              <a:t> </a:t>
            </a:r>
            <a:r>
              <a:rPr lang="en-US" sz="850" dirty="0" err="1">
                <a:solidFill>
                  <a:schemeClr val="dk1"/>
                </a:solidFill>
              </a:rPr>
              <a:t>пар</a:t>
            </a:r>
            <a:r>
              <a:rPr lang="en-US" sz="850" dirty="0">
                <a:solidFill>
                  <a:schemeClr val="dk1"/>
                </a:solidFill>
              </a:rPr>
              <a:t>. В </a:t>
            </a:r>
            <a:r>
              <a:rPr lang="en-US" sz="850" dirty="0" err="1">
                <a:solidFill>
                  <a:schemeClr val="dk1"/>
                </a:solidFill>
              </a:rPr>
              <a:t>студии</a:t>
            </a:r>
            <a:r>
              <a:rPr lang="en-US" sz="850" dirty="0">
                <a:solidFill>
                  <a:schemeClr val="dk1"/>
                </a:solidFill>
              </a:rPr>
              <a:t> </a:t>
            </a:r>
            <a:r>
              <a:rPr lang="en-US" sz="850" dirty="0" err="1">
                <a:solidFill>
                  <a:schemeClr val="dk1"/>
                </a:solidFill>
              </a:rPr>
              <a:t>есть</a:t>
            </a:r>
            <a:r>
              <a:rPr lang="en-US" sz="850" dirty="0">
                <a:solidFill>
                  <a:schemeClr val="dk1"/>
                </a:solidFill>
              </a:rPr>
              <a:t> </a:t>
            </a:r>
            <a:r>
              <a:rPr lang="en-US" sz="850" dirty="0" err="1">
                <a:solidFill>
                  <a:schemeClr val="dk1"/>
                </a:solidFill>
              </a:rPr>
              <a:t>либо</a:t>
            </a:r>
            <a:r>
              <a:rPr lang="en-US" sz="850" dirty="0">
                <a:solidFill>
                  <a:schemeClr val="dk1"/>
                </a:solidFill>
              </a:rPr>
              <a:t> </a:t>
            </a:r>
            <a:r>
              <a:rPr lang="en-US" sz="850" dirty="0" err="1">
                <a:solidFill>
                  <a:schemeClr val="dk1"/>
                </a:solidFill>
              </a:rPr>
              <a:t>двуспальная</a:t>
            </a:r>
            <a:r>
              <a:rPr lang="en-US" sz="850" dirty="0">
                <a:solidFill>
                  <a:schemeClr val="dk1"/>
                </a:solidFill>
              </a:rPr>
              <a:t> </a:t>
            </a:r>
            <a:r>
              <a:rPr lang="en-US" sz="850" dirty="0" err="1">
                <a:solidFill>
                  <a:schemeClr val="dk1"/>
                </a:solidFill>
              </a:rPr>
              <a:t>кровать</a:t>
            </a:r>
            <a:r>
              <a:rPr lang="en-US" sz="850" dirty="0">
                <a:solidFill>
                  <a:schemeClr val="dk1"/>
                </a:solidFill>
              </a:rPr>
              <a:t>, </a:t>
            </a:r>
            <a:r>
              <a:rPr lang="en-US" sz="850" dirty="0" err="1">
                <a:solidFill>
                  <a:schemeClr val="dk1"/>
                </a:solidFill>
              </a:rPr>
              <a:t>либо</a:t>
            </a:r>
            <a:r>
              <a:rPr lang="en-US" sz="850" dirty="0">
                <a:solidFill>
                  <a:schemeClr val="dk1"/>
                </a:solidFill>
              </a:rPr>
              <a:t> </a:t>
            </a:r>
            <a:r>
              <a:rPr lang="en-US" sz="850" dirty="0" err="1">
                <a:solidFill>
                  <a:schemeClr val="dk1"/>
                </a:solidFill>
              </a:rPr>
              <a:t>две</a:t>
            </a:r>
            <a:r>
              <a:rPr lang="en-US" sz="850" dirty="0">
                <a:solidFill>
                  <a:schemeClr val="dk1"/>
                </a:solidFill>
              </a:rPr>
              <a:t> </a:t>
            </a:r>
            <a:r>
              <a:rPr lang="en-US" sz="850" dirty="0" err="1">
                <a:solidFill>
                  <a:schemeClr val="dk1"/>
                </a:solidFill>
              </a:rPr>
              <a:t>односпальные</a:t>
            </a:r>
            <a:r>
              <a:rPr lang="en-US" sz="850" dirty="0">
                <a:solidFill>
                  <a:schemeClr val="dk1"/>
                </a:solidFill>
              </a:rPr>
              <a:t> </a:t>
            </a:r>
            <a:r>
              <a:rPr lang="en-US" sz="850" dirty="0" err="1">
                <a:solidFill>
                  <a:schemeClr val="dk1"/>
                </a:solidFill>
              </a:rPr>
              <a:t>кровати</a:t>
            </a:r>
            <a:r>
              <a:rPr lang="en-US" sz="850" dirty="0">
                <a:solidFill>
                  <a:schemeClr val="dk1"/>
                </a:solidFill>
              </a:rPr>
              <a:t>, а </a:t>
            </a:r>
            <a:r>
              <a:rPr lang="en-US" sz="850" dirty="0" err="1">
                <a:solidFill>
                  <a:schemeClr val="dk1"/>
                </a:solidFill>
              </a:rPr>
              <a:t>также</a:t>
            </a:r>
            <a:r>
              <a:rPr lang="en-US" sz="850" dirty="0">
                <a:solidFill>
                  <a:schemeClr val="dk1"/>
                </a:solidFill>
              </a:rPr>
              <a:t> полностью </a:t>
            </a:r>
            <a:r>
              <a:rPr lang="en-US" sz="850" dirty="0" err="1">
                <a:solidFill>
                  <a:schemeClr val="dk1"/>
                </a:solidFill>
              </a:rPr>
              <a:t>оборудованная</a:t>
            </a:r>
            <a:r>
              <a:rPr lang="en-US" sz="850" dirty="0">
                <a:solidFill>
                  <a:schemeClr val="dk1"/>
                </a:solidFill>
              </a:rPr>
              <a:t> кухня </a:t>
            </a:r>
            <a:r>
              <a:rPr lang="en-US" sz="850" dirty="0" err="1">
                <a:solidFill>
                  <a:schemeClr val="dk1"/>
                </a:solidFill>
              </a:rPr>
              <a:t>открытой</a:t>
            </a:r>
            <a:r>
              <a:rPr lang="en-US" sz="850" dirty="0">
                <a:solidFill>
                  <a:schemeClr val="dk1"/>
                </a:solidFill>
              </a:rPr>
              <a:t> </a:t>
            </a:r>
            <a:r>
              <a:rPr lang="en-US" sz="850" dirty="0" err="1">
                <a:solidFill>
                  <a:schemeClr val="dk1"/>
                </a:solidFill>
              </a:rPr>
              <a:t>планировки</a:t>
            </a:r>
            <a:r>
              <a:rPr lang="en-US" sz="850" dirty="0">
                <a:solidFill>
                  <a:schemeClr val="dk1"/>
                </a:solidFill>
              </a:rPr>
              <a:t>. В </a:t>
            </a:r>
            <a:r>
              <a:rPr lang="en-US" sz="850" dirty="0" err="1">
                <a:solidFill>
                  <a:schemeClr val="dk1"/>
                </a:solidFill>
              </a:rPr>
              <a:t>номере</a:t>
            </a:r>
            <a:r>
              <a:rPr lang="en-US" sz="850" dirty="0">
                <a:solidFill>
                  <a:schemeClr val="dk1"/>
                </a:solidFill>
              </a:rPr>
              <a:t> </a:t>
            </a:r>
            <a:r>
              <a:rPr lang="en-US" sz="850" dirty="0" err="1">
                <a:solidFill>
                  <a:schemeClr val="dk1"/>
                </a:solidFill>
              </a:rPr>
              <a:t>нет</a:t>
            </a:r>
            <a:r>
              <a:rPr lang="en-US" sz="850" dirty="0">
                <a:solidFill>
                  <a:schemeClr val="dk1"/>
                </a:solidFill>
              </a:rPr>
              <a:t> балкона и </a:t>
            </a:r>
            <a:r>
              <a:rPr lang="en-US" sz="850" dirty="0" err="1">
                <a:solidFill>
                  <a:schemeClr val="dk1"/>
                </a:solidFill>
              </a:rPr>
              <a:t>вида</a:t>
            </a:r>
            <a:r>
              <a:rPr lang="en-US" sz="850" dirty="0">
                <a:solidFill>
                  <a:schemeClr val="dk1"/>
                </a:solidFill>
              </a:rPr>
              <a:t> </a:t>
            </a:r>
            <a:r>
              <a:rPr lang="en-US" sz="850" dirty="0" err="1">
                <a:solidFill>
                  <a:schemeClr val="dk1"/>
                </a:solidFill>
              </a:rPr>
              <a:t>на</a:t>
            </a:r>
            <a:r>
              <a:rPr lang="en-US" sz="850" dirty="0">
                <a:solidFill>
                  <a:schemeClr val="dk1"/>
                </a:solidFill>
              </a:rPr>
              <a:t> </a:t>
            </a:r>
            <a:r>
              <a:rPr lang="en-US" sz="850" dirty="0" err="1">
                <a:solidFill>
                  <a:schemeClr val="dk1"/>
                </a:solidFill>
              </a:rPr>
              <a:t>пристань</a:t>
            </a:r>
            <a:r>
              <a:rPr lang="en-US" sz="850" dirty="0">
                <a:solidFill>
                  <a:schemeClr val="dk1"/>
                </a:solidFill>
              </a:rPr>
              <a:t>.</a:t>
            </a:r>
            <a:endParaRPr sz="900" dirty="0">
              <a:solidFill>
                <a:srgbClr val="0C0C0C"/>
              </a:solidFill>
              <a:latin typeface="Josefin Sans"/>
              <a:ea typeface="Josefin Sans"/>
              <a:cs typeface="Josefin Sans"/>
              <a:sym typeface="Josefin Sans"/>
            </a:endParaRPr>
          </a:p>
        </p:txBody>
      </p:sp>
      <p:sp>
        <p:nvSpPr>
          <p:cNvPr id="107" name="Google Shape;107;p16"/>
          <p:cNvSpPr txBox="1"/>
          <p:nvPr/>
        </p:nvSpPr>
        <p:spPr>
          <a:xfrm>
            <a:off x="3279384" y="3810650"/>
            <a:ext cx="2697834"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461A52"/>
                </a:solidFill>
              </a:rPr>
              <a:t>СТУДИЯ ДЕЛЮКС С БАЛКОНОМ</a:t>
            </a:r>
            <a:endParaRPr/>
          </a:p>
        </p:txBody>
      </p:sp>
      <p:sp>
        <p:nvSpPr>
          <p:cNvPr id="108" name="Google Shape;108;p16"/>
          <p:cNvSpPr/>
          <p:nvPr/>
        </p:nvSpPr>
        <p:spPr>
          <a:xfrm>
            <a:off x="3279375" y="4053873"/>
            <a:ext cx="4274700" cy="9585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900" dirty="0">
                <a:solidFill>
                  <a:srgbClr val="0C0C0C"/>
                </a:solidFill>
                <a:latin typeface="Josefin Sans"/>
                <a:ea typeface="Josefin Sans"/>
                <a:cs typeface="Josefin Sans"/>
                <a:sym typeface="Josefin Sans"/>
              </a:rPr>
              <a:t>43 </a:t>
            </a:r>
            <a:r>
              <a:rPr lang="en-US" sz="900" dirty="0" err="1">
                <a:solidFill>
                  <a:srgbClr val="0C0C0C"/>
                </a:solidFill>
                <a:latin typeface="Josefin Sans"/>
                <a:ea typeface="Josefin Sans"/>
                <a:cs typeface="Josefin Sans"/>
                <a:sym typeface="Josefin Sans"/>
              </a:rPr>
              <a:t>кв.м</a:t>
            </a:r>
            <a:r>
              <a:rPr lang="en-US" sz="900" dirty="0">
                <a:solidFill>
                  <a:srgbClr val="0C0C0C"/>
                </a:solidFill>
                <a:latin typeface="Josefin Sans"/>
                <a:ea typeface="Josefin Sans"/>
                <a:cs typeface="Josefin Sans"/>
                <a:sym typeface="Josefin Sans"/>
              </a:rPr>
              <a:t>, 02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+ 01 </a:t>
            </a:r>
            <a:r>
              <a:rPr lang="en-US" sz="900" dirty="0" err="1">
                <a:solidFill>
                  <a:srgbClr val="0C0C0C"/>
                </a:solidFill>
                <a:latin typeface="Josefin Sans"/>
                <a:ea typeface="Josefin Sans"/>
                <a:cs typeface="Josefin Sans"/>
                <a:sym typeface="Josefin Sans"/>
              </a:rPr>
              <a:t>ребенок</a:t>
            </a:r>
            <a:endParaRPr dirty="0"/>
          </a:p>
          <a:p>
            <a:pPr marL="0" marR="0" lvl="0" indent="0" algn="just" rtl="0">
              <a:lnSpc>
                <a:spcPct val="100000"/>
              </a:lnSpc>
              <a:spcBef>
                <a:spcPts val="0"/>
              </a:spcBef>
              <a:spcAft>
                <a:spcPts val="0"/>
              </a:spcAft>
              <a:buNone/>
            </a:pPr>
            <a:endParaRPr sz="900" b="0" i="0" u="none" strike="noStrike" cap="none"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r>
              <a:rPr lang="en-US" sz="900" dirty="0" err="1">
                <a:solidFill>
                  <a:srgbClr val="0C0C0C"/>
                </a:solidFill>
                <a:latin typeface="Josefin Sans"/>
                <a:ea typeface="Josefin Sans"/>
                <a:cs typeface="Josefin Sans"/>
                <a:sym typeface="Josefin Sans"/>
              </a:rPr>
              <a:t>Студия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Делюкс</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представляет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собой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элегантно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оформленный</a:t>
            </a:r>
            <a:r>
              <a:rPr lang="en-US" sz="900" dirty="0">
                <a:solidFill>
                  <a:srgbClr val="0C0C0C"/>
                </a:solidFill>
                <a:latin typeface="Josefin Sans"/>
                <a:ea typeface="Josefin Sans"/>
                <a:cs typeface="Josefin Sans"/>
                <a:sym typeface="Josefin Sans"/>
              </a:rPr>
              <a:t>, полностью </a:t>
            </a:r>
            <a:r>
              <a:rPr lang="en-US" sz="900" dirty="0" err="1">
                <a:solidFill>
                  <a:srgbClr val="0C0C0C"/>
                </a:solidFill>
                <a:latin typeface="Josefin Sans"/>
                <a:ea typeface="Josefin Sans"/>
                <a:cs typeface="Josefin Sans"/>
                <a:sym typeface="Josefin Sans"/>
              </a:rPr>
              <a:t>меблированный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номер</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балконом</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которого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открывается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вид</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город</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студии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есть</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либо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двуспальная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кровать</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либо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две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односпальные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кровати</a:t>
            </a:r>
            <a:r>
              <a:rPr lang="en-US" sz="900" dirty="0">
                <a:solidFill>
                  <a:srgbClr val="0C0C0C"/>
                </a:solidFill>
                <a:latin typeface="Josefin Sans"/>
                <a:ea typeface="Josefin Sans"/>
                <a:cs typeface="Josefin Sans"/>
                <a:sym typeface="Josefin Sans"/>
              </a:rPr>
              <a:t>, а </a:t>
            </a:r>
            <a:r>
              <a:rPr lang="en-US" sz="900" dirty="0" err="1">
                <a:solidFill>
                  <a:srgbClr val="0C0C0C"/>
                </a:solidFill>
                <a:latin typeface="Josefin Sans"/>
                <a:ea typeface="Josefin Sans"/>
                <a:cs typeface="Josefin Sans"/>
                <a:sym typeface="Josefin Sans"/>
              </a:rPr>
              <a:t>также</a:t>
            </a:r>
            <a:r>
              <a:rPr lang="en-US" sz="900" dirty="0">
                <a:solidFill>
                  <a:srgbClr val="0C0C0C"/>
                </a:solidFill>
                <a:latin typeface="Josefin Sans"/>
                <a:ea typeface="Josefin Sans"/>
                <a:cs typeface="Josefin Sans"/>
                <a:sym typeface="Josefin Sans"/>
              </a:rPr>
              <a:t> полностью </a:t>
            </a:r>
            <a:r>
              <a:rPr lang="en-US" sz="900" dirty="0" err="1">
                <a:solidFill>
                  <a:srgbClr val="0C0C0C"/>
                </a:solidFill>
                <a:latin typeface="Josefin Sans"/>
                <a:ea typeface="Josefin Sans"/>
                <a:cs typeface="Josefin Sans"/>
                <a:sym typeface="Josefin Sans"/>
              </a:rPr>
              <a:t>оборудованная</a:t>
            </a:r>
            <a:r>
              <a:rPr lang="en-US" sz="900" dirty="0">
                <a:solidFill>
                  <a:srgbClr val="0C0C0C"/>
                </a:solidFill>
                <a:latin typeface="Josefin Sans"/>
                <a:ea typeface="Josefin Sans"/>
                <a:cs typeface="Josefin Sans"/>
                <a:sym typeface="Josefin Sans"/>
              </a:rPr>
              <a:t> кухня </a:t>
            </a:r>
            <a:r>
              <a:rPr lang="en-US" sz="900" dirty="0" err="1">
                <a:solidFill>
                  <a:srgbClr val="0C0C0C"/>
                </a:solidFill>
                <a:latin typeface="Josefin Sans"/>
                <a:ea typeface="Josefin Sans"/>
                <a:cs typeface="Josefin Sans"/>
                <a:sym typeface="Josefin Sans"/>
              </a:rPr>
              <a:t>открытой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планировки</a:t>
            </a:r>
            <a:r>
              <a:rPr lang="en-US" sz="900" dirty="0">
                <a:solidFill>
                  <a:srgbClr val="0C0C0C"/>
                </a:solidFill>
                <a:latin typeface="Josefin Sans"/>
                <a:ea typeface="Josefin Sans"/>
                <a:cs typeface="Josefin Sans"/>
                <a:sym typeface="Josefin Sans"/>
              </a:rPr>
              <a:t>.</a:t>
            </a:r>
            <a:endParaRPr dirty="0"/>
          </a:p>
        </p:txBody>
      </p:sp>
      <p:sp>
        <p:nvSpPr>
          <p:cNvPr id="109" name="Google Shape;109;p16"/>
          <p:cNvSpPr txBox="1"/>
          <p:nvPr/>
        </p:nvSpPr>
        <p:spPr>
          <a:xfrm>
            <a:off x="3279384" y="2367510"/>
            <a:ext cx="1932600" cy="223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SzPts val="1100"/>
              <a:buNone/>
            </a:pPr>
            <a:r>
              <a:rPr lang="en-US" sz="850">
                <a:solidFill>
                  <a:schemeClr val="dk1"/>
                </a:solidFill>
              </a:rPr>
              <a:t>СТАНДАРТ СТУДИЯ</a:t>
            </a:r>
            <a:endParaRPr sz="900">
              <a:solidFill>
                <a:srgbClr val="2D1135"/>
              </a:solidFill>
            </a:endParaRPr>
          </a:p>
        </p:txBody>
      </p:sp>
      <p:pic>
        <p:nvPicPr>
          <p:cNvPr id="110" name="Google Shape;110;p16"/>
          <p:cNvPicPr preferRelativeResize="0"/>
          <p:nvPr/>
        </p:nvPicPr>
        <p:blipFill rotWithShape="1">
          <a:blip r:embed="rId4">
            <a:alphaModFix/>
          </a:blip>
          <a:srcRect/>
          <a:stretch/>
        </p:blipFill>
        <p:spPr>
          <a:xfrm>
            <a:off x="7618479" y="0"/>
            <a:ext cx="1524000" cy="5143500"/>
          </a:xfrm>
          <a:prstGeom prst="rect">
            <a:avLst/>
          </a:prstGeom>
          <a:noFill/>
          <a:ln>
            <a:noFill/>
          </a:ln>
        </p:spPr>
      </p:pic>
      <p:sp>
        <p:nvSpPr>
          <p:cNvPr id="111" name="Google Shape;111;p16"/>
          <p:cNvSpPr txBox="1"/>
          <p:nvPr/>
        </p:nvSpPr>
        <p:spPr>
          <a:xfrm>
            <a:off x="7869779" y="4840272"/>
            <a:ext cx="1200261"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oppins"/>
                <a:ea typeface="Poppins"/>
                <a:cs typeface="Poppins"/>
                <a:sym typeface="Poppins"/>
              </a:rPr>
              <a:t>www.rrmsuites.com</a:t>
            </a:r>
            <a:endParaRPr sz="800" b="0" i="0" u="none" strike="noStrike" cap="none">
              <a:solidFill>
                <a:schemeClr val="lt1"/>
              </a:solidFill>
              <a:latin typeface="Poppins"/>
              <a:ea typeface="Poppins"/>
              <a:cs typeface="Poppins"/>
              <a:sym typeface="Poppins"/>
            </a:endParaRPr>
          </a:p>
        </p:txBody>
      </p:sp>
      <p:pic>
        <p:nvPicPr>
          <p:cNvPr id="112" name="Google Shape;112;p16"/>
          <p:cNvPicPr preferRelativeResize="0"/>
          <p:nvPr/>
        </p:nvPicPr>
        <p:blipFill rotWithShape="1">
          <a:blip r:embed="rId5">
            <a:alphaModFix/>
          </a:blip>
          <a:srcRect/>
          <a:stretch/>
        </p:blipFill>
        <p:spPr>
          <a:xfrm>
            <a:off x="7621354" y="0"/>
            <a:ext cx="1524000" cy="5143500"/>
          </a:xfrm>
          <a:prstGeom prst="rect">
            <a:avLst/>
          </a:prstGeom>
          <a:noFill/>
          <a:ln>
            <a:noFill/>
          </a:ln>
        </p:spPr>
      </p:pic>
      <p:pic>
        <p:nvPicPr>
          <p:cNvPr id="113" name="Google Shape;113;p16"/>
          <p:cNvPicPr preferRelativeResize="0"/>
          <p:nvPr/>
        </p:nvPicPr>
        <p:blipFill rotWithShape="1">
          <a:blip r:embed="rId6">
            <a:alphaModFix/>
          </a:blip>
          <a:srcRect/>
          <a:stretch/>
        </p:blipFill>
        <p:spPr>
          <a:xfrm>
            <a:off x="7586662" y="0"/>
            <a:ext cx="1557338" cy="5143500"/>
          </a:xfrm>
          <a:prstGeom prst="rect">
            <a:avLst/>
          </a:prstGeom>
          <a:noFill/>
          <a:ln>
            <a:noFill/>
          </a:ln>
        </p:spPr>
      </p:pic>
      <p:pic>
        <p:nvPicPr>
          <p:cNvPr id="114" name="Google Shape;114;p16"/>
          <p:cNvPicPr preferRelativeResize="0"/>
          <p:nvPr/>
        </p:nvPicPr>
        <p:blipFill rotWithShape="1">
          <a:blip r:embed="rId7">
            <a:alphaModFix/>
          </a:blip>
          <a:srcRect/>
          <a:stretch/>
        </p:blipFill>
        <p:spPr>
          <a:xfrm>
            <a:off x="7780020" y="-62298"/>
            <a:ext cx="1201122" cy="675631"/>
          </a:xfrm>
          <a:prstGeom prst="rect">
            <a:avLst/>
          </a:prstGeom>
          <a:noFill/>
          <a:ln>
            <a:noFill/>
          </a:ln>
        </p:spPr>
      </p:pic>
      <p:sp>
        <p:nvSpPr>
          <p:cNvPr id="2" name="TextBox 1">
            <a:extLst>
              <a:ext uri="{FF2B5EF4-FFF2-40B4-BE49-F238E27FC236}">
                <a16:creationId xmlns:a16="http://schemas.microsoft.com/office/drawing/2014/main" id="{ACD956E0-D9C4-ADB3-1157-C9903112D3D8}"/>
              </a:ext>
            </a:extLst>
          </p:cNvPr>
          <p:cNvSpPr txBox="1"/>
          <p:nvPr/>
        </p:nvSpPr>
        <p:spPr>
          <a:xfrm>
            <a:off x="6083683" y="3203989"/>
            <a:ext cx="4595360" cy="246221"/>
          </a:xfrm>
          <a:prstGeom prst="rect">
            <a:avLst/>
          </a:prstGeom>
          <a:noFill/>
        </p:spPr>
        <p:txBody>
          <a:bodyPr wrap="square">
            <a:spAutoFit/>
          </a:bodyPr>
          <a:lstStyle/>
          <a:p>
            <a:pPr algn="ctr"/>
            <a:r>
              <a:rPr lang="en-US" sz="1000" dirty="0">
                <a:solidFill>
                  <a:srgbClr val="7030A0"/>
                </a:solidFill>
                <a:latin typeface="Runalto" pitchFamily="2" charset="0"/>
                <a:cs typeface="Poppins" panose="00000500000000000000" pitchFamily="2" charset="0"/>
              </a:rPr>
              <a:t>Home From Home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3" name="Picture 2">
            <a:extLst>
              <a:ext uri="{FF2B5EF4-FFF2-40B4-BE49-F238E27FC236}">
                <a16:creationId xmlns:a16="http://schemas.microsoft.com/office/drawing/2014/main" id="{0AA21574-DE50-8BB6-9783-86E57556C383}"/>
              </a:ext>
            </a:extLst>
          </p:cNvPr>
          <p:cNvPicPr>
            <a:picLocks noChangeAspect="1"/>
          </p:cNvPicPr>
          <p:nvPr/>
        </p:nvPicPr>
        <p:blipFill>
          <a:blip r:embed="rId3"/>
          <a:stretch>
            <a:fillRect/>
          </a:stretch>
        </p:blipFill>
        <p:spPr>
          <a:xfrm>
            <a:off x="0" y="0"/>
            <a:ext cx="9144000" cy="5143500"/>
          </a:xfrm>
          <a:prstGeom prst="rect">
            <a:avLst/>
          </a:prstGeom>
        </p:spPr>
      </p:pic>
      <p:sp>
        <p:nvSpPr>
          <p:cNvPr id="120" name="Google Shape;120;p17"/>
          <p:cNvSpPr txBox="1"/>
          <p:nvPr/>
        </p:nvSpPr>
        <p:spPr>
          <a:xfrm>
            <a:off x="3369308" y="1537039"/>
            <a:ext cx="361823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461A52"/>
                </a:solidFill>
              </a:rPr>
              <a:t>СТУДИЯ ПРЕМИУМ С ВИДОМ НА МАРИНУ И БАЛКОНОМ</a:t>
            </a:r>
            <a:endParaRPr/>
          </a:p>
        </p:txBody>
      </p:sp>
      <p:sp>
        <p:nvSpPr>
          <p:cNvPr id="121" name="Google Shape;121;p17"/>
          <p:cNvSpPr/>
          <p:nvPr/>
        </p:nvSpPr>
        <p:spPr>
          <a:xfrm>
            <a:off x="3364379" y="1783752"/>
            <a:ext cx="4107696" cy="92333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900" dirty="0">
                <a:solidFill>
                  <a:srgbClr val="0C0C0C"/>
                </a:solidFill>
                <a:latin typeface="Josefin Sans"/>
                <a:ea typeface="Josefin Sans"/>
                <a:cs typeface="Josefin Sans"/>
                <a:sym typeface="Josefin Sans"/>
              </a:rPr>
              <a:t>43 </a:t>
            </a:r>
            <a:r>
              <a:rPr lang="en-US" sz="900" dirty="0" err="1">
                <a:solidFill>
                  <a:srgbClr val="0C0C0C"/>
                </a:solidFill>
                <a:latin typeface="Josefin Sans"/>
                <a:ea typeface="Josefin Sans"/>
                <a:cs typeface="Josefin Sans"/>
                <a:sym typeface="Josefin Sans"/>
              </a:rPr>
              <a:t>кв.м</a:t>
            </a:r>
            <a:r>
              <a:rPr lang="en-US" sz="900" dirty="0">
                <a:solidFill>
                  <a:srgbClr val="0C0C0C"/>
                </a:solidFill>
                <a:latin typeface="Josefin Sans"/>
                <a:ea typeface="Josefin Sans"/>
                <a:cs typeface="Josefin Sans"/>
                <a:sym typeface="Josefin Sans"/>
              </a:rPr>
              <a:t>, 02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+ 01 </a:t>
            </a:r>
            <a:r>
              <a:rPr lang="en-US" sz="900" dirty="0" err="1">
                <a:solidFill>
                  <a:srgbClr val="0C0C0C"/>
                </a:solidFill>
                <a:latin typeface="Josefin Sans"/>
                <a:ea typeface="Josefin Sans"/>
                <a:cs typeface="Josefin Sans"/>
                <a:sym typeface="Josefin Sans"/>
              </a:rPr>
              <a:t>ребенок</a:t>
            </a:r>
            <a:endParaRPr dirty="0"/>
          </a:p>
          <a:p>
            <a:pPr marL="0" marR="0" lvl="0" indent="0" algn="just" rtl="0">
              <a:lnSpc>
                <a:spcPct val="100000"/>
              </a:lnSpc>
              <a:spcBef>
                <a:spcPts val="0"/>
              </a:spcBef>
              <a:spcAft>
                <a:spcPts val="0"/>
              </a:spcAft>
              <a:buNone/>
            </a:pPr>
            <a:endParaRPr sz="900" b="0" i="0" u="none" strike="noStrike" cap="none"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r>
              <a:rPr lang="en-US" sz="900" dirty="0" err="1">
                <a:solidFill>
                  <a:srgbClr val="0C0C0C"/>
                </a:solidFill>
                <a:latin typeface="Josefin Sans"/>
                <a:ea typeface="Josefin Sans"/>
                <a:cs typeface="Josefin Sans"/>
                <a:sym typeface="Josefin Sans"/>
              </a:rPr>
              <a:t>Номер-студио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Премиум</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видом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пристань</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балконом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оформлен</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современном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элегантно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обставлен</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видом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пристань</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балконом</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которого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открывается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потрясающий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вид</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улицу</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Шейха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Зайда</a:t>
            </a:r>
            <a:r>
              <a:rPr lang="en-US" sz="900" dirty="0">
                <a:solidFill>
                  <a:srgbClr val="0C0C0C"/>
                </a:solidFill>
                <a:latin typeface="Josefin Sans"/>
                <a:ea typeface="Josefin Sans"/>
                <a:cs typeface="Josefin Sans"/>
                <a:sym typeface="Josefin Sans"/>
              </a:rPr>
              <a:t>. Имеется полностью </a:t>
            </a:r>
            <a:r>
              <a:rPr lang="en-US" sz="900" dirty="0" err="1">
                <a:solidFill>
                  <a:srgbClr val="0C0C0C"/>
                </a:solidFill>
                <a:latin typeface="Josefin Sans"/>
                <a:ea typeface="Josefin Sans"/>
                <a:cs typeface="Josefin Sans"/>
                <a:sym typeface="Josefin Sans"/>
              </a:rPr>
              <a:t>оборудованная</a:t>
            </a:r>
            <a:r>
              <a:rPr lang="en-US" sz="900" dirty="0">
                <a:solidFill>
                  <a:srgbClr val="0C0C0C"/>
                </a:solidFill>
                <a:latin typeface="Josefin Sans"/>
                <a:ea typeface="Josefin Sans"/>
                <a:cs typeface="Josefin Sans"/>
                <a:sym typeface="Josefin Sans"/>
              </a:rPr>
              <a:t> кухня </a:t>
            </a:r>
            <a:r>
              <a:rPr lang="en-US" sz="900" dirty="0" err="1">
                <a:solidFill>
                  <a:srgbClr val="0C0C0C"/>
                </a:solidFill>
                <a:latin typeface="Josefin Sans"/>
                <a:ea typeface="Josefin Sans"/>
                <a:cs typeface="Josefin Sans"/>
                <a:sym typeface="Josefin Sans"/>
              </a:rPr>
              <a:t>открытой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планировки</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endParaRPr sz="900" dirty="0">
              <a:solidFill>
                <a:srgbClr val="0C0C0C"/>
              </a:solidFill>
              <a:latin typeface="Josefin Sans"/>
              <a:ea typeface="Josefin Sans"/>
              <a:cs typeface="Josefin Sans"/>
              <a:sym typeface="Josefin Sans"/>
            </a:endParaRPr>
          </a:p>
        </p:txBody>
      </p:sp>
      <p:sp>
        <p:nvSpPr>
          <p:cNvPr id="122" name="Google Shape;122;p17"/>
          <p:cNvSpPr txBox="1"/>
          <p:nvPr/>
        </p:nvSpPr>
        <p:spPr>
          <a:xfrm>
            <a:off x="3377323" y="2714000"/>
            <a:ext cx="37431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461A52"/>
                </a:solidFill>
              </a:rPr>
              <a:t>СТАНДАРТНЫЕ АПАРТАМЕНТЫ С ОДНОЙ СПАЛЬНЕЙ</a:t>
            </a:r>
            <a:endParaRPr/>
          </a:p>
        </p:txBody>
      </p:sp>
      <p:sp>
        <p:nvSpPr>
          <p:cNvPr id="123" name="Google Shape;123;p17"/>
          <p:cNvSpPr/>
          <p:nvPr/>
        </p:nvSpPr>
        <p:spPr>
          <a:xfrm>
            <a:off x="3372404" y="2975334"/>
            <a:ext cx="4107600" cy="1061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900" dirty="0">
                <a:solidFill>
                  <a:srgbClr val="0C0C0C"/>
                </a:solidFill>
                <a:latin typeface="Josefin Sans"/>
                <a:ea typeface="Josefin Sans"/>
                <a:cs typeface="Josefin Sans"/>
                <a:sym typeface="Josefin Sans"/>
              </a:rPr>
              <a:t>62 </a:t>
            </a:r>
            <a:r>
              <a:rPr lang="en-US" sz="900" dirty="0" err="1">
                <a:solidFill>
                  <a:srgbClr val="0C0C0C"/>
                </a:solidFill>
                <a:latin typeface="Josefin Sans"/>
                <a:ea typeface="Josefin Sans"/>
                <a:cs typeface="Josefin Sans"/>
                <a:sym typeface="Josefin Sans"/>
              </a:rPr>
              <a:t>кв.м</a:t>
            </a:r>
            <a:r>
              <a:rPr lang="en-US" sz="900" dirty="0">
                <a:solidFill>
                  <a:srgbClr val="0C0C0C"/>
                </a:solidFill>
                <a:latin typeface="Josefin Sans"/>
                <a:ea typeface="Josefin Sans"/>
                <a:cs typeface="Josefin Sans"/>
                <a:sym typeface="Josefin Sans"/>
              </a:rPr>
              <a:t>, 02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+ 01 </a:t>
            </a:r>
            <a:r>
              <a:rPr lang="en-US" sz="900" dirty="0" err="1">
                <a:solidFill>
                  <a:srgbClr val="0C0C0C"/>
                </a:solidFill>
                <a:latin typeface="Josefin Sans"/>
                <a:ea typeface="Josefin Sans"/>
                <a:cs typeface="Josefin Sans"/>
                <a:sym typeface="Josefin Sans"/>
              </a:rPr>
              <a:t>ребенок</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r>
              <a:rPr lang="en-US" sz="900" dirty="0" err="1">
                <a:solidFill>
                  <a:srgbClr val="0C0C0C"/>
                </a:solidFill>
                <a:latin typeface="Josefin Sans"/>
                <a:ea typeface="Josefin Sans"/>
                <a:cs typeface="Josefin Sans"/>
                <a:sym typeface="Josefin Sans"/>
              </a:rPr>
              <a:t>Стандартные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апартаменты</a:t>
            </a:r>
            <a:r>
              <a:rPr lang="en-US" sz="900" dirty="0">
                <a:solidFill>
                  <a:srgbClr val="0C0C0C"/>
                </a:solidFill>
                <a:latin typeface="Josefin Sans"/>
                <a:ea typeface="Josefin Sans"/>
                <a:cs typeface="Josefin Sans"/>
                <a:sym typeface="Josefin Sans"/>
              </a:rPr>
              <a:t> с 1 </a:t>
            </a:r>
            <a:r>
              <a:rPr lang="en-US" sz="900" dirty="0" err="1">
                <a:solidFill>
                  <a:srgbClr val="0C0C0C"/>
                </a:solidFill>
                <a:latin typeface="Josefin Sans"/>
                <a:ea typeface="Josefin Sans"/>
                <a:cs typeface="Josefin Sans"/>
                <a:sym typeface="Josefin Sans"/>
              </a:rPr>
              <a:t>спальней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оформлены</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современном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располагают</a:t>
            </a:r>
            <a:r>
              <a:rPr lang="en-US" sz="900" dirty="0">
                <a:solidFill>
                  <a:srgbClr val="0C0C0C"/>
                </a:solidFill>
                <a:latin typeface="Josefin Sans"/>
                <a:ea typeface="Josefin Sans"/>
                <a:cs typeface="Josefin Sans"/>
                <a:sym typeface="Josefin Sans"/>
              </a:rPr>
              <a:t> полностью </a:t>
            </a:r>
            <a:r>
              <a:rPr lang="en-US" sz="900" dirty="0" err="1">
                <a:solidFill>
                  <a:srgbClr val="0C0C0C"/>
                </a:solidFill>
                <a:latin typeface="Josefin Sans"/>
                <a:ea typeface="Josefin Sans"/>
                <a:cs typeface="Josefin Sans"/>
                <a:sym typeface="Josefin Sans"/>
              </a:rPr>
              <a:t>оборудованной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кухней</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американском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Каждая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квартира</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одной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спальней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имеет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просторную</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гостиную</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обеденную</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зону</a:t>
            </a:r>
            <a:r>
              <a:rPr lang="en-US" sz="900" dirty="0">
                <a:solidFill>
                  <a:srgbClr val="0C0C0C"/>
                </a:solidFill>
                <a:latin typeface="Josefin Sans"/>
                <a:ea typeface="Josefin Sans"/>
                <a:cs typeface="Josefin Sans"/>
                <a:sym typeface="Josefin Sans"/>
              </a:rPr>
              <a:t>, а </a:t>
            </a:r>
            <a:r>
              <a:rPr lang="en-US" sz="900" dirty="0" err="1">
                <a:solidFill>
                  <a:srgbClr val="0C0C0C"/>
                </a:solidFill>
                <a:latin typeface="Josefin Sans"/>
                <a:ea typeface="Josefin Sans"/>
                <a:cs typeface="Josefin Sans"/>
                <a:sym typeface="Josefin Sans"/>
              </a:rPr>
              <a:t>также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встроенный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шкаф</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апартаментах</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нет</a:t>
            </a:r>
            <a:r>
              <a:rPr lang="en-US" sz="900" dirty="0">
                <a:solidFill>
                  <a:srgbClr val="0C0C0C"/>
                </a:solidFill>
                <a:latin typeface="Josefin Sans"/>
                <a:ea typeface="Josefin Sans"/>
                <a:cs typeface="Josefin Sans"/>
                <a:sym typeface="Josefin Sans"/>
              </a:rPr>
              <a:t> балкона и </a:t>
            </a:r>
            <a:r>
              <a:rPr lang="en-US" sz="900" dirty="0" err="1">
                <a:solidFill>
                  <a:srgbClr val="0C0C0C"/>
                </a:solidFill>
                <a:latin typeface="Josefin Sans"/>
                <a:ea typeface="Josefin Sans"/>
                <a:cs typeface="Josefin Sans"/>
                <a:sym typeface="Josefin Sans"/>
              </a:rPr>
              <a:t>вида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пристань</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endParaRPr sz="900" b="0" i="0" u="none" strike="noStrike" cap="none" dirty="0">
              <a:solidFill>
                <a:srgbClr val="0C0C0C"/>
              </a:solidFill>
              <a:latin typeface="Josefin Sans"/>
              <a:ea typeface="Josefin Sans"/>
              <a:cs typeface="Josefin Sans"/>
              <a:sym typeface="Josefin Sans"/>
            </a:endParaRPr>
          </a:p>
        </p:txBody>
      </p:sp>
      <p:sp>
        <p:nvSpPr>
          <p:cNvPr id="124" name="Google Shape;124;p17"/>
          <p:cNvSpPr txBox="1"/>
          <p:nvPr/>
        </p:nvSpPr>
        <p:spPr>
          <a:xfrm>
            <a:off x="3385357" y="3979959"/>
            <a:ext cx="36021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461A52"/>
                </a:solidFill>
              </a:rPr>
              <a:t>КВАРТИРА ДЕЛЮКС С ОДНОЙ СПАЛЬНЕЙ С БАЛКОНОМ</a:t>
            </a:r>
            <a:endParaRPr/>
          </a:p>
        </p:txBody>
      </p:sp>
      <p:sp>
        <p:nvSpPr>
          <p:cNvPr id="125" name="Google Shape;125;p17"/>
          <p:cNvSpPr/>
          <p:nvPr/>
        </p:nvSpPr>
        <p:spPr>
          <a:xfrm>
            <a:off x="3380428" y="4232942"/>
            <a:ext cx="4158300" cy="784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900" dirty="0">
                <a:solidFill>
                  <a:srgbClr val="0C0C0C"/>
                </a:solidFill>
                <a:latin typeface="Josefin Sans"/>
                <a:ea typeface="Josefin Sans"/>
                <a:cs typeface="Josefin Sans"/>
                <a:sym typeface="Josefin Sans"/>
              </a:rPr>
              <a:t>65 </a:t>
            </a:r>
            <a:r>
              <a:rPr lang="en-US" sz="900" dirty="0" err="1">
                <a:solidFill>
                  <a:srgbClr val="0C0C0C"/>
                </a:solidFill>
                <a:latin typeface="Josefin Sans"/>
                <a:ea typeface="Josefin Sans"/>
                <a:cs typeface="Josefin Sans"/>
                <a:sym typeface="Josefin Sans"/>
              </a:rPr>
              <a:t>кв.м</a:t>
            </a:r>
            <a:r>
              <a:rPr lang="en-US" sz="900" dirty="0">
                <a:solidFill>
                  <a:srgbClr val="0C0C0C"/>
                </a:solidFill>
                <a:latin typeface="Josefin Sans"/>
                <a:ea typeface="Josefin Sans"/>
                <a:cs typeface="Josefin Sans"/>
                <a:sym typeface="Josefin Sans"/>
              </a:rPr>
              <a:t>, 02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+ 01 </a:t>
            </a:r>
            <a:r>
              <a:rPr lang="en-US" sz="900" dirty="0" err="1">
                <a:solidFill>
                  <a:srgbClr val="0C0C0C"/>
                </a:solidFill>
                <a:latin typeface="Josefin Sans"/>
                <a:ea typeface="Josefin Sans"/>
                <a:cs typeface="Josefin Sans"/>
                <a:sym typeface="Josefin Sans"/>
              </a:rPr>
              <a:t>ребенок</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r>
              <a:rPr lang="en-US" sz="900" dirty="0" err="1">
                <a:solidFill>
                  <a:srgbClr val="0C0C0C"/>
                </a:solidFill>
                <a:latin typeface="Josefin Sans"/>
                <a:ea typeface="Josefin Sans"/>
                <a:cs typeface="Josefin Sans"/>
                <a:sym typeface="Josefin Sans"/>
              </a:rPr>
              <a:t>Номер</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Делюкс</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одной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спальней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просторным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балконом</a:t>
            </a:r>
            <a:r>
              <a:rPr lang="en-US" sz="900" dirty="0">
                <a:solidFill>
                  <a:srgbClr val="0C0C0C"/>
                </a:solidFill>
                <a:latin typeface="Josefin Sans"/>
                <a:ea typeface="Josefin Sans"/>
                <a:cs typeface="Josefin Sans"/>
                <a:sym typeface="Josefin Sans"/>
              </a:rPr>
              <a:t> и полностью </a:t>
            </a:r>
            <a:r>
              <a:rPr lang="en-US" sz="900" dirty="0" err="1">
                <a:solidFill>
                  <a:srgbClr val="0C0C0C"/>
                </a:solidFill>
                <a:latin typeface="Josefin Sans"/>
                <a:ea typeface="Josefin Sans"/>
                <a:cs typeface="Josefin Sans"/>
                <a:sym typeface="Josefin Sans"/>
              </a:rPr>
              <a:t>оборудованной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кухней</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американском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Квартира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имеет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современный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дизайн</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имеет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много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естественного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дневного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света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предлагая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уникальный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опыт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чтобы</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насладиться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видом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город</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endParaRPr sz="900" dirty="0">
              <a:solidFill>
                <a:srgbClr val="0C0C0C"/>
              </a:solidFill>
              <a:latin typeface="Josefin Sans"/>
              <a:ea typeface="Josefin Sans"/>
              <a:cs typeface="Josefin Sans"/>
              <a:sym typeface="Josefin Sans"/>
            </a:endParaRPr>
          </a:p>
        </p:txBody>
      </p:sp>
      <p:pic>
        <p:nvPicPr>
          <p:cNvPr id="126" name="Google Shape;126;p17"/>
          <p:cNvPicPr preferRelativeResize="0"/>
          <p:nvPr/>
        </p:nvPicPr>
        <p:blipFill rotWithShape="1">
          <a:blip r:embed="rId4">
            <a:alphaModFix/>
          </a:blip>
          <a:srcRect/>
          <a:stretch/>
        </p:blipFill>
        <p:spPr>
          <a:xfrm>
            <a:off x="7618491" y="0"/>
            <a:ext cx="1524000" cy="5143500"/>
          </a:xfrm>
          <a:prstGeom prst="rect">
            <a:avLst/>
          </a:prstGeom>
          <a:noFill/>
          <a:ln>
            <a:noFill/>
          </a:ln>
        </p:spPr>
      </p:pic>
      <p:sp>
        <p:nvSpPr>
          <p:cNvPr id="127" name="Google Shape;127;p17"/>
          <p:cNvSpPr txBox="1"/>
          <p:nvPr/>
        </p:nvSpPr>
        <p:spPr>
          <a:xfrm>
            <a:off x="7869779" y="4840272"/>
            <a:ext cx="1200261"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oppins"/>
                <a:ea typeface="Poppins"/>
                <a:cs typeface="Poppins"/>
                <a:sym typeface="Poppins"/>
              </a:rPr>
              <a:t>www.rrmsuites.com</a:t>
            </a:r>
            <a:endParaRPr sz="800" b="0" i="0" u="none" strike="noStrike" cap="none">
              <a:solidFill>
                <a:schemeClr val="lt1"/>
              </a:solidFill>
              <a:latin typeface="Poppins"/>
              <a:ea typeface="Poppins"/>
              <a:cs typeface="Poppins"/>
              <a:sym typeface="Poppins"/>
            </a:endParaRPr>
          </a:p>
        </p:txBody>
      </p:sp>
      <p:pic>
        <p:nvPicPr>
          <p:cNvPr id="128" name="Google Shape;128;p17"/>
          <p:cNvPicPr preferRelativeResize="0"/>
          <p:nvPr/>
        </p:nvPicPr>
        <p:blipFill rotWithShape="1">
          <a:blip r:embed="rId4">
            <a:alphaModFix/>
          </a:blip>
          <a:srcRect/>
          <a:stretch/>
        </p:blipFill>
        <p:spPr>
          <a:xfrm>
            <a:off x="7612539" y="0"/>
            <a:ext cx="1524000" cy="5143500"/>
          </a:xfrm>
          <a:prstGeom prst="rect">
            <a:avLst/>
          </a:prstGeom>
          <a:noFill/>
          <a:ln>
            <a:noFill/>
          </a:ln>
        </p:spPr>
      </p:pic>
      <p:pic>
        <p:nvPicPr>
          <p:cNvPr id="129" name="Google Shape;129;p17"/>
          <p:cNvPicPr preferRelativeResize="0"/>
          <p:nvPr/>
        </p:nvPicPr>
        <p:blipFill rotWithShape="1">
          <a:blip r:embed="rId5">
            <a:alphaModFix/>
          </a:blip>
          <a:srcRect/>
          <a:stretch/>
        </p:blipFill>
        <p:spPr>
          <a:xfrm>
            <a:off x="7586662" y="0"/>
            <a:ext cx="1557338" cy="5143500"/>
          </a:xfrm>
          <a:prstGeom prst="rect">
            <a:avLst/>
          </a:prstGeom>
          <a:noFill/>
          <a:ln>
            <a:noFill/>
          </a:ln>
        </p:spPr>
      </p:pic>
      <p:sp>
        <p:nvSpPr>
          <p:cNvPr id="130" name="Google Shape;130;p17"/>
          <p:cNvSpPr txBox="1"/>
          <p:nvPr/>
        </p:nvSpPr>
        <p:spPr>
          <a:xfrm>
            <a:off x="3367066" y="210256"/>
            <a:ext cx="3618231"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461A52"/>
                </a:solidFill>
              </a:rPr>
              <a:t>СТУДИЯ ПРЕМИУМ С ВИДОМ НА МАРИН</a:t>
            </a:r>
            <a:endParaRPr/>
          </a:p>
        </p:txBody>
      </p:sp>
      <p:sp>
        <p:nvSpPr>
          <p:cNvPr id="131" name="Google Shape;131;p17"/>
          <p:cNvSpPr/>
          <p:nvPr/>
        </p:nvSpPr>
        <p:spPr>
          <a:xfrm>
            <a:off x="3362125" y="456976"/>
            <a:ext cx="4107600" cy="923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900" dirty="0">
                <a:solidFill>
                  <a:srgbClr val="0C0C0C"/>
                </a:solidFill>
                <a:latin typeface="Josefin Sans"/>
                <a:ea typeface="Josefin Sans"/>
                <a:cs typeface="Josefin Sans"/>
                <a:sym typeface="Josefin Sans"/>
              </a:rPr>
              <a:t>38кв.м, 02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+ 01 </a:t>
            </a:r>
            <a:r>
              <a:rPr lang="en-US" sz="900" dirty="0" err="1">
                <a:solidFill>
                  <a:srgbClr val="0C0C0C"/>
                </a:solidFill>
                <a:latin typeface="Josefin Sans"/>
                <a:ea typeface="Josefin Sans"/>
                <a:cs typeface="Josefin Sans"/>
                <a:sym typeface="Josefin Sans"/>
              </a:rPr>
              <a:t>ребенок</a:t>
            </a:r>
            <a:endParaRPr dirty="0"/>
          </a:p>
          <a:p>
            <a:pPr marL="0" marR="0" lvl="0" indent="0" algn="just" rtl="0">
              <a:lnSpc>
                <a:spcPct val="100000"/>
              </a:lnSpc>
              <a:spcBef>
                <a:spcPts val="0"/>
              </a:spcBef>
              <a:spcAft>
                <a:spcPts val="0"/>
              </a:spcAft>
              <a:buNone/>
            </a:pPr>
            <a:endParaRPr sz="900" b="0" i="0" u="none" strike="noStrike" cap="none"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r>
              <a:rPr lang="en-US" sz="900" dirty="0" err="1">
                <a:solidFill>
                  <a:srgbClr val="0C0C0C"/>
                </a:solidFill>
                <a:latin typeface="Josefin Sans"/>
                <a:ea typeface="Josefin Sans"/>
                <a:cs typeface="Josefin Sans"/>
                <a:sym typeface="Josefin Sans"/>
              </a:rPr>
              <a:t>Номер-студио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Премиум</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видом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пристань</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оформлен</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современном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элегантно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обставлен</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Из</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окон</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открывается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вид</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пристань</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однако</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этом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номере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нет</a:t>
            </a:r>
            <a:r>
              <a:rPr lang="en-US" sz="900" dirty="0">
                <a:solidFill>
                  <a:srgbClr val="0C0C0C"/>
                </a:solidFill>
                <a:latin typeface="Josefin Sans"/>
                <a:ea typeface="Josefin Sans"/>
                <a:cs typeface="Josefin Sans"/>
                <a:sym typeface="Josefin Sans"/>
              </a:rPr>
              <a:t> балкона. Имеется полностью </a:t>
            </a:r>
            <a:r>
              <a:rPr lang="en-US" sz="900" dirty="0" err="1">
                <a:solidFill>
                  <a:srgbClr val="0C0C0C"/>
                </a:solidFill>
                <a:latin typeface="Josefin Sans"/>
                <a:ea typeface="Josefin Sans"/>
                <a:cs typeface="Josefin Sans"/>
                <a:sym typeface="Josefin Sans"/>
              </a:rPr>
              <a:t>оборудованная</a:t>
            </a:r>
            <a:r>
              <a:rPr lang="en-US" sz="900" dirty="0">
                <a:solidFill>
                  <a:srgbClr val="0C0C0C"/>
                </a:solidFill>
                <a:latin typeface="Josefin Sans"/>
                <a:ea typeface="Josefin Sans"/>
                <a:cs typeface="Josefin Sans"/>
                <a:sym typeface="Josefin Sans"/>
              </a:rPr>
              <a:t> кухня </a:t>
            </a:r>
            <a:r>
              <a:rPr lang="en-US" sz="900" dirty="0" err="1">
                <a:solidFill>
                  <a:srgbClr val="0C0C0C"/>
                </a:solidFill>
                <a:latin typeface="Josefin Sans"/>
                <a:ea typeface="Josefin Sans"/>
                <a:cs typeface="Josefin Sans"/>
                <a:sym typeface="Josefin Sans"/>
              </a:rPr>
              <a:t>открытой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планировки</a:t>
            </a:r>
            <a:r>
              <a:rPr lang="en-US" sz="900" dirty="0">
                <a:solidFill>
                  <a:srgbClr val="0C0C0C"/>
                </a:solidFill>
                <a:latin typeface="Josefin Sans"/>
                <a:ea typeface="Josefin Sans"/>
                <a:cs typeface="Josefin Sans"/>
                <a:sym typeface="Josefin Sans"/>
              </a:rPr>
              <a:t>.</a:t>
            </a:r>
            <a:endParaRPr sz="900" b="0" i="0" u="none" strike="noStrike" cap="none" dirty="0">
              <a:solidFill>
                <a:srgbClr val="0C0C0C"/>
              </a:solidFill>
              <a:latin typeface="Josefin Sans"/>
              <a:ea typeface="Josefin Sans"/>
              <a:cs typeface="Josefin Sans"/>
              <a:sym typeface="Josefin Sans"/>
            </a:endParaRPr>
          </a:p>
        </p:txBody>
      </p:sp>
      <p:pic>
        <p:nvPicPr>
          <p:cNvPr id="132" name="Google Shape;132;p17"/>
          <p:cNvPicPr preferRelativeResize="0"/>
          <p:nvPr/>
        </p:nvPicPr>
        <p:blipFill rotWithShape="1">
          <a:blip r:embed="rId6">
            <a:alphaModFix/>
          </a:blip>
          <a:srcRect/>
          <a:stretch/>
        </p:blipFill>
        <p:spPr>
          <a:xfrm>
            <a:off x="7780020" y="-62298"/>
            <a:ext cx="1201122" cy="675631"/>
          </a:xfrm>
          <a:prstGeom prst="rect">
            <a:avLst/>
          </a:prstGeom>
          <a:noFill/>
          <a:ln>
            <a:noFill/>
          </a:ln>
        </p:spPr>
      </p:pic>
      <p:sp>
        <p:nvSpPr>
          <p:cNvPr id="5" name="TextBox 4">
            <a:extLst>
              <a:ext uri="{FF2B5EF4-FFF2-40B4-BE49-F238E27FC236}">
                <a16:creationId xmlns:a16="http://schemas.microsoft.com/office/drawing/2014/main" id="{096FF23D-C344-CFA3-2F17-1B506DF7D1A3}"/>
              </a:ext>
            </a:extLst>
          </p:cNvPr>
          <p:cNvSpPr txBox="1"/>
          <p:nvPr/>
        </p:nvSpPr>
        <p:spPr>
          <a:xfrm>
            <a:off x="6083683" y="3203989"/>
            <a:ext cx="4595360" cy="246221"/>
          </a:xfrm>
          <a:prstGeom prst="rect">
            <a:avLst/>
          </a:prstGeom>
          <a:noFill/>
        </p:spPr>
        <p:txBody>
          <a:bodyPr wrap="square">
            <a:spAutoFit/>
          </a:bodyPr>
          <a:lstStyle/>
          <a:p>
            <a:pPr algn="ctr"/>
            <a:r>
              <a:rPr lang="en-US" sz="1000" dirty="0">
                <a:solidFill>
                  <a:srgbClr val="7030A0"/>
                </a:solidFill>
                <a:latin typeface="Runalto" pitchFamily="2" charset="0"/>
                <a:cs typeface="Poppins" panose="00000500000000000000" pitchFamily="2" charset="0"/>
              </a:rPr>
              <a:t>Home From Home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5" name="Picture 14" descr="PPT-slide-6.png"/>
          <p:cNvPicPr>
            <a:picLocks noChangeAspect="1"/>
          </p:cNvPicPr>
          <p:nvPr/>
        </p:nvPicPr>
        <p:blipFill>
          <a:blip r:embed="rId3"/>
          <a:stretch>
            <a:fillRect/>
          </a:stretch>
        </p:blipFill>
        <p:spPr>
          <a:xfrm>
            <a:off x="0" y="0"/>
            <a:ext cx="9144000" cy="5143500"/>
          </a:xfrm>
          <a:prstGeom prst="rect">
            <a:avLst/>
          </a:prstGeom>
        </p:spPr>
      </p:pic>
      <p:sp>
        <p:nvSpPr>
          <p:cNvPr id="138" name="Google Shape;138;p18"/>
          <p:cNvSpPr txBox="1"/>
          <p:nvPr/>
        </p:nvSpPr>
        <p:spPr>
          <a:xfrm>
            <a:off x="2704899" y="233790"/>
            <a:ext cx="48186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SzPts val="1100"/>
              <a:buNone/>
            </a:pPr>
            <a:r>
              <a:rPr lang="en-US" sz="900">
                <a:solidFill>
                  <a:srgbClr val="461A52"/>
                </a:solidFill>
              </a:rPr>
              <a:t>КВАРТИРА ПРЕМИУМ С ОДНОЙ СПАЛЬНЕЙ С ВИДОМ НА МАРИНУ И БАЛКОНОМ</a:t>
            </a:r>
            <a:endParaRPr sz="900">
              <a:solidFill>
                <a:srgbClr val="461A52"/>
              </a:solidFill>
            </a:endParaRPr>
          </a:p>
        </p:txBody>
      </p:sp>
      <p:sp>
        <p:nvSpPr>
          <p:cNvPr id="139" name="Google Shape;139;p18"/>
          <p:cNvSpPr/>
          <p:nvPr/>
        </p:nvSpPr>
        <p:spPr>
          <a:xfrm>
            <a:off x="2699971" y="519971"/>
            <a:ext cx="4595057" cy="78483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900" dirty="0">
                <a:solidFill>
                  <a:srgbClr val="0C0C0C"/>
                </a:solidFill>
                <a:latin typeface="Josefin Sans"/>
                <a:ea typeface="Josefin Sans"/>
                <a:cs typeface="Josefin Sans"/>
                <a:sym typeface="Josefin Sans"/>
              </a:rPr>
              <a:t>56 -72 </a:t>
            </a:r>
            <a:r>
              <a:rPr lang="en-US" sz="900" dirty="0" err="1">
                <a:solidFill>
                  <a:srgbClr val="0C0C0C"/>
                </a:solidFill>
                <a:latin typeface="Josefin Sans"/>
                <a:ea typeface="Josefin Sans"/>
                <a:cs typeface="Josefin Sans"/>
                <a:sym typeface="Josefin Sans"/>
              </a:rPr>
              <a:t>кв.м</a:t>
            </a:r>
            <a:r>
              <a:rPr lang="en-US" sz="900" dirty="0">
                <a:solidFill>
                  <a:srgbClr val="0C0C0C"/>
                </a:solidFill>
                <a:latin typeface="Josefin Sans"/>
                <a:ea typeface="Josefin Sans"/>
                <a:cs typeface="Josefin Sans"/>
                <a:sym typeface="Josefin Sans"/>
              </a:rPr>
              <a:t>, 02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+ 01 </a:t>
            </a:r>
            <a:r>
              <a:rPr lang="en-US" sz="900" dirty="0" err="1">
                <a:solidFill>
                  <a:srgbClr val="0C0C0C"/>
                </a:solidFill>
                <a:latin typeface="Josefin Sans"/>
                <a:ea typeface="Josefin Sans"/>
                <a:cs typeface="Josefin Sans"/>
                <a:sym typeface="Josefin Sans"/>
              </a:rPr>
              <a:t>ребенок</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SzPts val="1100"/>
              <a:buNone/>
            </a:pPr>
            <a:r>
              <a:rPr lang="en-US" sz="900" dirty="0" err="1">
                <a:solidFill>
                  <a:srgbClr val="0C0C0C"/>
                </a:solidFill>
                <a:latin typeface="Josefin Sans"/>
                <a:ea typeface="Josefin Sans"/>
                <a:cs typeface="Josefin Sans"/>
                <a:sym typeface="Josefin Sans"/>
              </a:rPr>
              <a:t>Из</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апартаментов</a:t>
            </a:r>
            <a:r>
              <a:rPr lang="en-US" sz="900" dirty="0">
                <a:solidFill>
                  <a:srgbClr val="0C0C0C"/>
                </a:solidFill>
                <a:latin typeface="Josefin Sans"/>
                <a:ea typeface="Josefin Sans"/>
                <a:cs typeface="Josefin Sans"/>
                <a:sym typeface="Josefin Sans"/>
              </a:rPr>
              <a:t> Premium с </a:t>
            </a:r>
            <a:r>
              <a:rPr lang="en-US" sz="900" dirty="0" err="1">
                <a:solidFill>
                  <a:srgbClr val="0C0C0C"/>
                </a:solidFill>
                <a:latin typeface="Josefin Sans"/>
                <a:ea typeface="Josefin Sans"/>
                <a:cs typeface="Josefin Sans"/>
                <a:sym typeface="Josefin Sans"/>
              </a:rPr>
              <a:t>одной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спальней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открывается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захватывающий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вид</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озеро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Дубай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Марина</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балкон</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апартаментах</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есть</a:t>
            </a:r>
            <a:r>
              <a:rPr lang="en-US" sz="900" dirty="0">
                <a:solidFill>
                  <a:srgbClr val="0C0C0C"/>
                </a:solidFill>
                <a:latin typeface="Josefin Sans"/>
                <a:ea typeface="Josefin Sans"/>
                <a:cs typeface="Josefin Sans"/>
                <a:sym typeface="Josefin Sans"/>
              </a:rPr>
              <a:t> полностью </a:t>
            </a:r>
            <a:r>
              <a:rPr lang="en-US" sz="900" dirty="0" err="1">
                <a:solidFill>
                  <a:srgbClr val="0C0C0C"/>
                </a:solidFill>
                <a:latin typeface="Josefin Sans"/>
                <a:ea typeface="Josefin Sans"/>
                <a:cs typeface="Josefin Sans"/>
                <a:sym typeface="Josefin Sans"/>
              </a:rPr>
              <a:t>оборудованная</a:t>
            </a:r>
            <a:r>
              <a:rPr lang="en-US" sz="900" dirty="0">
                <a:solidFill>
                  <a:srgbClr val="0C0C0C"/>
                </a:solidFill>
                <a:latin typeface="Josefin Sans"/>
                <a:ea typeface="Josefin Sans"/>
                <a:cs typeface="Josefin Sans"/>
                <a:sym typeface="Josefin Sans"/>
              </a:rPr>
              <a:t> кухня в </a:t>
            </a:r>
            <a:r>
              <a:rPr lang="en-US" sz="900" dirty="0" err="1">
                <a:solidFill>
                  <a:srgbClr val="0C0C0C"/>
                </a:solidFill>
                <a:latin typeface="Josefin Sans"/>
                <a:ea typeface="Josefin Sans"/>
                <a:cs typeface="Josefin Sans"/>
                <a:sym typeface="Josefin Sans"/>
              </a:rPr>
              <a:t>американском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а </a:t>
            </a:r>
            <a:r>
              <a:rPr lang="en-US" sz="900" dirty="0" err="1">
                <a:solidFill>
                  <a:srgbClr val="0C0C0C"/>
                </a:solidFill>
                <a:latin typeface="Josefin Sans"/>
                <a:ea typeface="Josefin Sans"/>
                <a:cs typeface="Josefin Sans"/>
                <a:sym typeface="Josefin Sans"/>
              </a:rPr>
              <a:t>также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отдельные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гостиная</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столовая</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p:txBody>
      </p:sp>
      <p:sp>
        <p:nvSpPr>
          <p:cNvPr id="140" name="Google Shape;140;p18"/>
          <p:cNvSpPr txBox="1"/>
          <p:nvPr/>
        </p:nvSpPr>
        <p:spPr>
          <a:xfrm>
            <a:off x="2732604" y="1396056"/>
            <a:ext cx="4681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461A52"/>
                </a:solidFill>
              </a:rPr>
              <a:t>СУПЕР ПРЕМИУМ АПАРТАМЕНТЫ С ОДНОЙ СПАЛЬНЕЙ С ВИДОМ НА МАРИНУ И БАЛКОНОМ</a:t>
            </a:r>
            <a:endParaRPr sz="900">
              <a:solidFill>
                <a:srgbClr val="461A52"/>
              </a:solidFill>
            </a:endParaRPr>
          </a:p>
        </p:txBody>
      </p:sp>
      <p:sp>
        <p:nvSpPr>
          <p:cNvPr id="141" name="Google Shape;141;p18"/>
          <p:cNvSpPr/>
          <p:nvPr/>
        </p:nvSpPr>
        <p:spPr>
          <a:xfrm>
            <a:off x="2727676" y="1733148"/>
            <a:ext cx="4506841" cy="78483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900" dirty="0">
                <a:solidFill>
                  <a:srgbClr val="0C0C0C"/>
                </a:solidFill>
                <a:latin typeface="Josefin Sans"/>
                <a:ea typeface="Josefin Sans"/>
                <a:cs typeface="Josefin Sans"/>
                <a:sym typeface="Josefin Sans"/>
              </a:rPr>
              <a:t>82 </a:t>
            </a:r>
            <a:r>
              <a:rPr lang="en-US" sz="900" dirty="0" err="1">
                <a:solidFill>
                  <a:srgbClr val="0C0C0C"/>
                </a:solidFill>
                <a:latin typeface="Josefin Sans"/>
                <a:ea typeface="Josefin Sans"/>
                <a:cs typeface="Josefin Sans"/>
                <a:sym typeface="Josefin Sans"/>
              </a:rPr>
              <a:t>кв.м</a:t>
            </a:r>
            <a:r>
              <a:rPr lang="en-US" sz="900" dirty="0">
                <a:solidFill>
                  <a:srgbClr val="0C0C0C"/>
                </a:solidFill>
                <a:latin typeface="Josefin Sans"/>
                <a:ea typeface="Josefin Sans"/>
                <a:cs typeface="Josefin Sans"/>
                <a:sym typeface="Josefin Sans"/>
              </a:rPr>
              <a:t>, 02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+ 01 </a:t>
            </a:r>
            <a:r>
              <a:rPr lang="en-US" sz="900" dirty="0" err="1">
                <a:solidFill>
                  <a:srgbClr val="0C0C0C"/>
                </a:solidFill>
                <a:latin typeface="Josefin Sans"/>
                <a:ea typeface="Josefin Sans"/>
                <a:cs typeface="Josefin Sans"/>
                <a:sym typeface="Josefin Sans"/>
              </a:rPr>
              <a:t>ребенок</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SzPts val="1100"/>
              <a:buNone/>
            </a:pPr>
            <a:r>
              <a:rPr lang="en-US" sz="900" dirty="0" err="1">
                <a:solidFill>
                  <a:srgbClr val="0C0C0C"/>
                </a:solidFill>
                <a:latin typeface="Josefin Sans"/>
                <a:ea typeface="Josefin Sans"/>
                <a:cs typeface="Josefin Sans"/>
                <a:sym typeface="Josefin Sans"/>
              </a:rPr>
              <a:t>Апартаменты</a:t>
            </a:r>
            <a:r>
              <a:rPr lang="en-US" sz="900" dirty="0">
                <a:solidFill>
                  <a:srgbClr val="0C0C0C"/>
                </a:solidFill>
                <a:latin typeface="Josefin Sans"/>
                <a:ea typeface="Josefin Sans"/>
                <a:cs typeface="Josefin Sans"/>
                <a:sym typeface="Josefin Sans"/>
              </a:rPr>
              <a:t> Superior Premium с </a:t>
            </a:r>
            <a:r>
              <a:rPr lang="en-US" sz="900" dirty="0" err="1">
                <a:solidFill>
                  <a:srgbClr val="0C0C0C"/>
                </a:solidFill>
                <a:latin typeface="Josefin Sans"/>
                <a:ea typeface="Josefin Sans"/>
                <a:cs typeface="Josefin Sans"/>
                <a:sym typeface="Josefin Sans"/>
              </a:rPr>
              <a:t>одной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спальней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больше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размеру</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предлагают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захватывающий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вид</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озеро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Дубай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Марина</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балкон</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апартаментах</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есть</a:t>
            </a:r>
            <a:r>
              <a:rPr lang="en-US" sz="900" dirty="0">
                <a:solidFill>
                  <a:srgbClr val="0C0C0C"/>
                </a:solidFill>
                <a:latin typeface="Josefin Sans"/>
                <a:ea typeface="Josefin Sans"/>
                <a:cs typeface="Josefin Sans"/>
                <a:sym typeface="Josefin Sans"/>
              </a:rPr>
              <a:t> полностью </a:t>
            </a:r>
            <a:r>
              <a:rPr lang="en-US" sz="900" dirty="0" err="1">
                <a:solidFill>
                  <a:srgbClr val="0C0C0C"/>
                </a:solidFill>
                <a:latin typeface="Josefin Sans"/>
                <a:ea typeface="Josefin Sans"/>
                <a:cs typeface="Josefin Sans"/>
                <a:sym typeface="Josefin Sans"/>
              </a:rPr>
              <a:t>оборудованная</a:t>
            </a:r>
            <a:r>
              <a:rPr lang="en-US" sz="900" dirty="0">
                <a:solidFill>
                  <a:srgbClr val="0C0C0C"/>
                </a:solidFill>
                <a:latin typeface="Josefin Sans"/>
                <a:ea typeface="Josefin Sans"/>
                <a:cs typeface="Josefin Sans"/>
                <a:sym typeface="Josefin Sans"/>
              </a:rPr>
              <a:t> кухня в </a:t>
            </a:r>
            <a:r>
              <a:rPr lang="en-US" sz="900" dirty="0" err="1">
                <a:solidFill>
                  <a:srgbClr val="0C0C0C"/>
                </a:solidFill>
                <a:latin typeface="Josefin Sans"/>
                <a:ea typeface="Josefin Sans"/>
                <a:cs typeface="Josefin Sans"/>
                <a:sym typeface="Josefin Sans"/>
              </a:rPr>
              <a:t>американском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а </a:t>
            </a:r>
            <a:r>
              <a:rPr lang="en-US" sz="900" dirty="0" err="1">
                <a:solidFill>
                  <a:srgbClr val="0C0C0C"/>
                </a:solidFill>
                <a:latin typeface="Josefin Sans"/>
                <a:ea typeface="Josefin Sans"/>
                <a:cs typeface="Josefin Sans"/>
                <a:sym typeface="Josefin Sans"/>
              </a:rPr>
              <a:t>также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отдельные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гостиная</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столовая</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p:txBody>
      </p:sp>
      <p:sp>
        <p:nvSpPr>
          <p:cNvPr id="142" name="Google Shape;142;p18"/>
          <p:cNvSpPr txBox="1"/>
          <p:nvPr/>
        </p:nvSpPr>
        <p:spPr>
          <a:xfrm>
            <a:off x="2743686" y="2694304"/>
            <a:ext cx="39681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SzPts val="1100"/>
              <a:buNone/>
            </a:pPr>
            <a:r>
              <a:rPr lang="en-US" sz="900">
                <a:solidFill>
                  <a:srgbClr val="461A52"/>
                </a:solidFill>
              </a:rPr>
              <a:t>ОДНОКОМНАТНАЯ КВАРТИРА С ТЕРРАСОЙ</a:t>
            </a:r>
            <a:endParaRPr sz="900">
              <a:solidFill>
                <a:srgbClr val="461A52"/>
              </a:solidFill>
            </a:endParaRPr>
          </a:p>
        </p:txBody>
      </p:sp>
      <p:sp>
        <p:nvSpPr>
          <p:cNvPr id="143" name="Google Shape;143;p18"/>
          <p:cNvSpPr/>
          <p:nvPr/>
        </p:nvSpPr>
        <p:spPr>
          <a:xfrm>
            <a:off x="2738757" y="2917093"/>
            <a:ext cx="4506841" cy="78483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900" dirty="0">
                <a:solidFill>
                  <a:srgbClr val="0C0C0C"/>
                </a:solidFill>
                <a:latin typeface="Josefin Sans"/>
                <a:ea typeface="Josefin Sans"/>
                <a:cs typeface="Josefin Sans"/>
                <a:sym typeface="Josefin Sans"/>
              </a:rPr>
              <a:t>186 </a:t>
            </a:r>
            <a:r>
              <a:rPr lang="en-US" sz="900" dirty="0" err="1">
                <a:solidFill>
                  <a:srgbClr val="0C0C0C"/>
                </a:solidFill>
                <a:latin typeface="Josefin Sans"/>
                <a:ea typeface="Josefin Sans"/>
                <a:cs typeface="Josefin Sans"/>
                <a:sym typeface="Josefin Sans"/>
              </a:rPr>
              <a:t>кв.м</a:t>
            </a:r>
            <a:r>
              <a:rPr lang="en-US" sz="900" dirty="0">
                <a:solidFill>
                  <a:srgbClr val="0C0C0C"/>
                </a:solidFill>
                <a:latin typeface="Josefin Sans"/>
                <a:ea typeface="Josefin Sans"/>
                <a:cs typeface="Josefin Sans"/>
                <a:sym typeface="Josefin Sans"/>
              </a:rPr>
              <a:t>, 02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+ 01 </a:t>
            </a:r>
            <a:r>
              <a:rPr lang="en-US" sz="900" dirty="0" err="1">
                <a:solidFill>
                  <a:srgbClr val="0C0C0C"/>
                </a:solidFill>
                <a:latin typeface="Josefin Sans"/>
                <a:ea typeface="Josefin Sans"/>
                <a:cs typeface="Josefin Sans"/>
                <a:sym typeface="Josefin Sans"/>
              </a:rPr>
              <a:t>ребенок</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r>
              <a:rPr lang="en-US" sz="900" dirty="0">
                <a:solidFill>
                  <a:srgbClr val="0C0C0C"/>
                </a:solidFill>
                <a:latin typeface="Josefin Sans"/>
                <a:ea typeface="Josefin Sans"/>
                <a:cs typeface="Josefin Sans"/>
                <a:sym typeface="Josefin Sans"/>
              </a:rPr>
              <a:t>В </a:t>
            </a:r>
            <a:r>
              <a:rPr lang="en-US" sz="900" dirty="0" err="1">
                <a:solidFill>
                  <a:srgbClr val="0C0C0C"/>
                </a:solidFill>
                <a:latin typeface="Josefin Sans"/>
                <a:ea typeface="Josefin Sans"/>
                <a:cs typeface="Josefin Sans"/>
                <a:sym typeface="Josefin Sans"/>
              </a:rPr>
              <a:t>апартаментах</a:t>
            </a:r>
            <a:r>
              <a:rPr lang="en-US" sz="900" dirty="0">
                <a:solidFill>
                  <a:srgbClr val="0C0C0C"/>
                </a:solidFill>
                <a:latin typeface="Josefin Sans"/>
                <a:ea typeface="Josefin Sans"/>
                <a:cs typeface="Josefin Sans"/>
                <a:sym typeface="Josefin Sans"/>
              </a:rPr>
              <a:t> с 1 </a:t>
            </a:r>
            <a:r>
              <a:rPr lang="en-US" sz="900" dirty="0" err="1">
                <a:solidFill>
                  <a:srgbClr val="0C0C0C"/>
                </a:solidFill>
                <a:latin typeface="Josefin Sans"/>
                <a:ea typeface="Josefin Sans"/>
                <a:cs typeface="Josefin Sans"/>
                <a:sym typeface="Josefin Sans"/>
              </a:rPr>
              <a:t>спальней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имеется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огромная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терраса</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которой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открывается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захватывающий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вид</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улицу</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Шейха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Зайда</a:t>
            </a:r>
            <a:r>
              <a:rPr lang="en-US" sz="900" dirty="0">
                <a:solidFill>
                  <a:srgbClr val="0C0C0C"/>
                </a:solidFill>
                <a:latin typeface="Josefin Sans"/>
                <a:ea typeface="Josefin Sans"/>
                <a:cs typeface="Josefin Sans"/>
                <a:sym typeface="Josefin Sans"/>
              </a:rPr>
              <a:t> и JLT. В </a:t>
            </a:r>
            <a:r>
              <a:rPr lang="en-US" sz="900" dirty="0" err="1">
                <a:solidFill>
                  <a:srgbClr val="0C0C0C"/>
                </a:solidFill>
                <a:latin typeface="Josefin Sans"/>
                <a:ea typeface="Josefin Sans"/>
                <a:cs typeface="Josefin Sans"/>
                <a:sym typeface="Josefin Sans"/>
              </a:rPr>
              <a:t>апартаментах</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есть</a:t>
            </a:r>
            <a:r>
              <a:rPr lang="en-US" sz="900" dirty="0">
                <a:solidFill>
                  <a:srgbClr val="0C0C0C"/>
                </a:solidFill>
                <a:latin typeface="Josefin Sans"/>
                <a:ea typeface="Josefin Sans"/>
                <a:cs typeface="Josefin Sans"/>
                <a:sym typeface="Josefin Sans"/>
              </a:rPr>
              <a:t> полностью </a:t>
            </a:r>
            <a:r>
              <a:rPr lang="en-US" sz="900" dirty="0" err="1">
                <a:solidFill>
                  <a:srgbClr val="0C0C0C"/>
                </a:solidFill>
                <a:latin typeface="Josefin Sans"/>
                <a:ea typeface="Josefin Sans"/>
                <a:cs typeface="Josefin Sans"/>
                <a:sym typeface="Josefin Sans"/>
              </a:rPr>
              <a:t>оборудованная</a:t>
            </a:r>
            <a:r>
              <a:rPr lang="en-US" sz="900" dirty="0">
                <a:solidFill>
                  <a:srgbClr val="0C0C0C"/>
                </a:solidFill>
                <a:latin typeface="Josefin Sans"/>
                <a:ea typeface="Josefin Sans"/>
                <a:cs typeface="Josefin Sans"/>
                <a:sym typeface="Josefin Sans"/>
              </a:rPr>
              <a:t> кухня в </a:t>
            </a:r>
            <a:r>
              <a:rPr lang="en-US" sz="900" dirty="0" err="1">
                <a:solidFill>
                  <a:srgbClr val="0C0C0C"/>
                </a:solidFill>
                <a:latin typeface="Josefin Sans"/>
                <a:ea typeface="Josefin Sans"/>
                <a:cs typeface="Josefin Sans"/>
                <a:sym typeface="Josefin Sans"/>
              </a:rPr>
              <a:t>американском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а </a:t>
            </a:r>
            <a:r>
              <a:rPr lang="en-US" sz="900" dirty="0" err="1">
                <a:solidFill>
                  <a:srgbClr val="0C0C0C"/>
                </a:solidFill>
                <a:latin typeface="Josefin Sans"/>
                <a:ea typeface="Josefin Sans"/>
                <a:cs typeface="Josefin Sans"/>
                <a:sym typeface="Josefin Sans"/>
              </a:rPr>
              <a:t>также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отдельные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гостиная</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столовая</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endParaRPr sz="900" dirty="0">
              <a:solidFill>
                <a:srgbClr val="0C0C0C"/>
              </a:solidFill>
              <a:latin typeface="Josefin Sans"/>
              <a:ea typeface="Josefin Sans"/>
              <a:cs typeface="Josefin Sans"/>
              <a:sym typeface="Josefin Sans"/>
            </a:endParaRPr>
          </a:p>
        </p:txBody>
      </p:sp>
      <p:sp>
        <p:nvSpPr>
          <p:cNvPr id="144" name="Google Shape;144;p18"/>
          <p:cNvSpPr txBox="1"/>
          <p:nvPr/>
        </p:nvSpPr>
        <p:spPr>
          <a:xfrm>
            <a:off x="2732596" y="3878750"/>
            <a:ext cx="42741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461A52"/>
                </a:solidFill>
              </a:rPr>
              <a:t>СТАНДАРТНЫЕ КВАРТИРЫ С ДВУМЯ СПАЛЬНЯМИ</a:t>
            </a:r>
            <a:endParaRPr/>
          </a:p>
        </p:txBody>
      </p:sp>
      <p:sp>
        <p:nvSpPr>
          <p:cNvPr id="145" name="Google Shape;145;p18"/>
          <p:cNvSpPr/>
          <p:nvPr/>
        </p:nvSpPr>
        <p:spPr>
          <a:xfrm>
            <a:off x="2734400" y="4136678"/>
            <a:ext cx="4506900" cy="1006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900" dirty="0">
                <a:solidFill>
                  <a:srgbClr val="0C0C0C"/>
                </a:solidFill>
                <a:latin typeface="Josefin Sans"/>
                <a:ea typeface="Josefin Sans"/>
                <a:cs typeface="Josefin Sans"/>
                <a:sym typeface="Josefin Sans"/>
              </a:rPr>
              <a:t>93 </a:t>
            </a:r>
            <a:r>
              <a:rPr lang="en-US" sz="900" dirty="0" err="1">
                <a:solidFill>
                  <a:srgbClr val="0C0C0C"/>
                </a:solidFill>
                <a:latin typeface="Josefin Sans"/>
                <a:ea typeface="Josefin Sans"/>
                <a:cs typeface="Josefin Sans"/>
                <a:sym typeface="Josefin Sans"/>
              </a:rPr>
              <a:t>кв.м</a:t>
            </a:r>
            <a:r>
              <a:rPr lang="en-US" sz="900" dirty="0">
                <a:solidFill>
                  <a:srgbClr val="0C0C0C"/>
                </a:solidFill>
                <a:latin typeface="Josefin Sans"/>
                <a:ea typeface="Josefin Sans"/>
                <a:cs typeface="Josefin Sans"/>
                <a:sym typeface="Josefin Sans"/>
              </a:rPr>
              <a:t>, 04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+ 02 </a:t>
            </a:r>
            <a:r>
              <a:rPr lang="en-US" sz="900" dirty="0" err="1">
                <a:solidFill>
                  <a:srgbClr val="0C0C0C"/>
                </a:solidFill>
                <a:latin typeface="Josefin Sans"/>
                <a:ea typeface="Josefin Sans"/>
                <a:cs typeface="Josefin Sans"/>
                <a:sym typeface="Josefin Sans"/>
              </a:rPr>
              <a:t>детей</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r>
              <a:rPr lang="en-US" sz="900" dirty="0" err="1">
                <a:solidFill>
                  <a:srgbClr val="0C0C0C"/>
                </a:solidFill>
                <a:latin typeface="Josefin Sans"/>
                <a:ea typeface="Josefin Sans"/>
                <a:cs typeface="Josefin Sans"/>
                <a:sym typeface="Josefin Sans"/>
              </a:rPr>
              <a:t>Стандартные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апартаменты</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двумя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спальнями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включают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одну</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главную</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спальню</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собственной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ванной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комнатой</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спальню</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двумя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односпальными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кроватями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Также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имеется</a:t>
            </a:r>
            <a:r>
              <a:rPr lang="en-US" sz="900" dirty="0">
                <a:solidFill>
                  <a:srgbClr val="0C0C0C"/>
                </a:solidFill>
                <a:latin typeface="Josefin Sans"/>
                <a:ea typeface="Josefin Sans"/>
                <a:cs typeface="Josefin Sans"/>
                <a:sym typeface="Josefin Sans"/>
              </a:rPr>
              <a:t> полностью </a:t>
            </a:r>
            <a:r>
              <a:rPr lang="en-US" sz="900" dirty="0" err="1">
                <a:solidFill>
                  <a:srgbClr val="0C0C0C"/>
                </a:solidFill>
                <a:latin typeface="Josefin Sans"/>
                <a:ea typeface="Josefin Sans"/>
                <a:cs typeface="Josefin Sans"/>
                <a:sym typeface="Josefin Sans"/>
              </a:rPr>
              <a:t>оборудованная</a:t>
            </a:r>
            <a:r>
              <a:rPr lang="en-US" sz="900" dirty="0">
                <a:solidFill>
                  <a:srgbClr val="0C0C0C"/>
                </a:solidFill>
                <a:latin typeface="Josefin Sans"/>
                <a:ea typeface="Josefin Sans"/>
                <a:cs typeface="Josefin Sans"/>
                <a:sym typeface="Josefin Sans"/>
              </a:rPr>
              <a:t> кухня в </a:t>
            </a:r>
            <a:r>
              <a:rPr lang="en-US" sz="900" dirty="0" err="1">
                <a:solidFill>
                  <a:srgbClr val="0C0C0C"/>
                </a:solidFill>
                <a:latin typeface="Josefin Sans"/>
                <a:ea typeface="Josefin Sans"/>
                <a:cs typeface="Josefin Sans"/>
                <a:sym typeface="Josefin Sans"/>
              </a:rPr>
              <a:t>американском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просторные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встроенные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шкафы</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номере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нет</a:t>
            </a:r>
            <a:r>
              <a:rPr lang="en-US" sz="900" dirty="0">
                <a:solidFill>
                  <a:srgbClr val="0C0C0C"/>
                </a:solidFill>
                <a:latin typeface="Josefin Sans"/>
                <a:ea typeface="Josefin Sans"/>
                <a:cs typeface="Josefin Sans"/>
                <a:sym typeface="Josefin Sans"/>
              </a:rPr>
              <a:t> балкона и </a:t>
            </a:r>
            <a:r>
              <a:rPr lang="en-US" sz="900" dirty="0" err="1">
                <a:solidFill>
                  <a:srgbClr val="0C0C0C"/>
                </a:solidFill>
                <a:latin typeface="Josefin Sans"/>
                <a:ea typeface="Josefin Sans"/>
                <a:cs typeface="Josefin Sans"/>
                <a:sym typeface="Josefin Sans"/>
              </a:rPr>
              <a:t>вида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пристань</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endParaRPr sz="900" dirty="0">
              <a:solidFill>
                <a:srgbClr val="0C0C0C"/>
              </a:solidFill>
              <a:latin typeface="Josefin Sans"/>
              <a:ea typeface="Josefin Sans"/>
              <a:cs typeface="Josefin Sans"/>
              <a:sym typeface="Josefin Sans"/>
            </a:endParaRPr>
          </a:p>
        </p:txBody>
      </p:sp>
      <p:pic>
        <p:nvPicPr>
          <p:cNvPr id="146" name="Google Shape;146;p18"/>
          <p:cNvPicPr preferRelativeResize="0"/>
          <p:nvPr/>
        </p:nvPicPr>
        <p:blipFill rotWithShape="1">
          <a:blip r:embed="rId4">
            <a:alphaModFix/>
          </a:blip>
          <a:srcRect/>
          <a:stretch/>
        </p:blipFill>
        <p:spPr>
          <a:xfrm>
            <a:off x="7617761" y="0"/>
            <a:ext cx="1524000" cy="5143500"/>
          </a:xfrm>
          <a:prstGeom prst="rect">
            <a:avLst/>
          </a:prstGeom>
          <a:noFill/>
          <a:ln>
            <a:noFill/>
          </a:ln>
        </p:spPr>
      </p:pic>
      <p:sp>
        <p:nvSpPr>
          <p:cNvPr id="147" name="Google Shape;147;p18"/>
          <p:cNvSpPr txBox="1"/>
          <p:nvPr/>
        </p:nvSpPr>
        <p:spPr>
          <a:xfrm>
            <a:off x="7869779" y="4840272"/>
            <a:ext cx="1200261"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oppins"/>
                <a:ea typeface="Poppins"/>
                <a:cs typeface="Poppins"/>
                <a:sym typeface="Poppins"/>
              </a:rPr>
              <a:t>www.rrmsuites.com</a:t>
            </a:r>
            <a:endParaRPr sz="800" b="0" i="0" u="none" strike="noStrike" cap="none">
              <a:solidFill>
                <a:schemeClr val="lt1"/>
              </a:solidFill>
              <a:latin typeface="Poppins"/>
              <a:ea typeface="Poppins"/>
              <a:cs typeface="Poppins"/>
              <a:sym typeface="Poppins"/>
            </a:endParaRPr>
          </a:p>
        </p:txBody>
      </p:sp>
      <p:pic>
        <p:nvPicPr>
          <p:cNvPr id="148" name="Google Shape;148;p18"/>
          <p:cNvPicPr preferRelativeResize="0"/>
          <p:nvPr/>
        </p:nvPicPr>
        <p:blipFill rotWithShape="1">
          <a:blip r:embed="rId5">
            <a:alphaModFix/>
          </a:blip>
          <a:srcRect/>
          <a:stretch/>
        </p:blipFill>
        <p:spPr>
          <a:xfrm>
            <a:off x="7586662" y="0"/>
            <a:ext cx="1557338" cy="5143500"/>
          </a:xfrm>
          <a:prstGeom prst="rect">
            <a:avLst/>
          </a:prstGeom>
          <a:noFill/>
          <a:ln>
            <a:noFill/>
          </a:ln>
        </p:spPr>
      </p:pic>
      <p:pic>
        <p:nvPicPr>
          <p:cNvPr id="149" name="Google Shape;149;p18"/>
          <p:cNvPicPr preferRelativeResize="0"/>
          <p:nvPr/>
        </p:nvPicPr>
        <p:blipFill rotWithShape="1">
          <a:blip r:embed="rId6">
            <a:alphaModFix/>
          </a:blip>
          <a:srcRect/>
          <a:stretch/>
        </p:blipFill>
        <p:spPr>
          <a:xfrm>
            <a:off x="7780020" y="-62298"/>
            <a:ext cx="1201122" cy="675631"/>
          </a:xfrm>
          <a:prstGeom prst="rect">
            <a:avLst/>
          </a:prstGeom>
          <a:noFill/>
          <a:ln>
            <a:noFill/>
          </a:ln>
        </p:spPr>
      </p:pic>
      <p:sp>
        <p:nvSpPr>
          <p:cNvPr id="2" name="TextBox 1">
            <a:extLst>
              <a:ext uri="{FF2B5EF4-FFF2-40B4-BE49-F238E27FC236}">
                <a16:creationId xmlns:a16="http://schemas.microsoft.com/office/drawing/2014/main" id="{BF283BBF-9FCC-EF9B-B202-91EF0391237A}"/>
              </a:ext>
            </a:extLst>
          </p:cNvPr>
          <p:cNvSpPr txBox="1"/>
          <p:nvPr/>
        </p:nvSpPr>
        <p:spPr>
          <a:xfrm>
            <a:off x="6083683" y="3203989"/>
            <a:ext cx="4595360" cy="246221"/>
          </a:xfrm>
          <a:prstGeom prst="rect">
            <a:avLst/>
          </a:prstGeom>
          <a:noFill/>
        </p:spPr>
        <p:txBody>
          <a:bodyPr wrap="square">
            <a:spAutoFit/>
          </a:bodyPr>
          <a:lstStyle/>
          <a:p>
            <a:pPr algn="ctr"/>
            <a:r>
              <a:rPr lang="en-US" sz="1000" dirty="0">
                <a:solidFill>
                  <a:srgbClr val="7030A0"/>
                </a:solidFill>
                <a:latin typeface="Runalto" pitchFamily="2" charset="0"/>
                <a:cs typeface="Poppins" panose="00000500000000000000" pitchFamily="2" charset="0"/>
              </a:rPr>
              <a:t>Home From Home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3" name="Picture 2">
            <a:extLst>
              <a:ext uri="{FF2B5EF4-FFF2-40B4-BE49-F238E27FC236}">
                <a16:creationId xmlns:a16="http://schemas.microsoft.com/office/drawing/2014/main" id="{6D44D78D-059C-AF08-B4EC-AF4F9B1F280B}"/>
              </a:ext>
            </a:extLst>
          </p:cNvPr>
          <p:cNvPicPr>
            <a:picLocks noChangeAspect="1"/>
          </p:cNvPicPr>
          <p:nvPr/>
        </p:nvPicPr>
        <p:blipFill>
          <a:blip r:embed="rId3"/>
          <a:stretch>
            <a:fillRect/>
          </a:stretch>
        </p:blipFill>
        <p:spPr>
          <a:xfrm>
            <a:off x="0" y="0"/>
            <a:ext cx="9144000" cy="5143500"/>
          </a:xfrm>
          <a:prstGeom prst="rect">
            <a:avLst/>
          </a:prstGeom>
        </p:spPr>
      </p:pic>
      <p:sp>
        <p:nvSpPr>
          <p:cNvPr id="155" name="Google Shape;155;p19"/>
          <p:cNvSpPr txBox="1"/>
          <p:nvPr/>
        </p:nvSpPr>
        <p:spPr>
          <a:xfrm>
            <a:off x="3091425" y="2069036"/>
            <a:ext cx="3961759"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n-US" sz="900">
                <a:solidFill>
                  <a:srgbClr val="461A52"/>
                </a:solidFill>
              </a:rPr>
              <a:t>КВАРТИРА ДЕЛЮКС С ДВУМЯ СПАЛЬНЯМИ С БАЛКОНОМ</a:t>
            </a:r>
            <a:endParaRPr/>
          </a:p>
        </p:txBody>
      </p:sp>
      <p:sp>
        <p:nvSpPr>
          <p:cNvPr id="156" name="Google Shape;156;p19"/>
          <p:cNvSpPr/>
          <p:nvPr/>
        </p:nvSpPr>
        <p:spPr>
          <a:xfrm>
            <a:off x="3086496" y="2418840"/>
            <a:ext cx="4241700" cy="10617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SzPts val="1100"/>
              <a:buNone/>
            </a:pPr>
            <a:r>
              <a:rPr lang="en-US" sz="900" dirty="0">
                <a:solidFill>
                  <a:srgbClr val="0C0C0C"/>
                </a:solidFill>
                <a:latin typeface="Josefin Sans"/>
                <a:ea typeface="Josefin Sans"/>
                <a:cs typeface="Josefin Sans"/>
                <a:sym typeface="Josefin Sans"/>
              </a:rPr>
              <a:t>106 </a:t>
            </a:r>
            <a:r>
              <a:rPr lang="en-US" sz="900" dirty="0" err="1">
                <a:solidFill>
                  <a:srgbClr val="0C0C0C"/>
                </a:solidFill>
                <a:latin typeface="Josefin Sans"/>
                <a:ea typeface="Josefin Sans"/>
                <a:cs typeface="Josefin Sans"/>
                <a:sym typeface="Josefin Sans"/>
              </a:rPr>
              <a:t>кв.м</a:t>
            </a:r>
            <a:r>
              <a:rPr lang="en-US" sz="900" dirty="0">
                <a:solidFill>
                  <a:srgbClr val="0C0C0C"/>
                </a:solidFill>
                <a:latin typeface="Josefin Sans"/>
                <a:ea typeface="Josefin Sans"/>
                <a:cs typeface="Josefin Sans"/>
                <a:sym typeface="Josefin Sans"/>
              </a:rPr>
              <a:t>, 04 </a:t>
            </a:r>
            <a:r>
              <a:rPr lang="en-US" sz="900" dirty="0" err="1">
                <a:solidFill>
                  <a:srgbClr val="0C0C0C"/>
                </a:solidFill>
                <a:latin typeface="Josefin Sans"/>
                <a:ea typeface="Josefin Sans"/>
                <a:cs typeface="Josefin Sans"/>
                <a:sym typeface="Josefin Sans"/>
              </a:rPr>
              <a:t>взрослых</a:t>
            </a:r>
            <a:r>
              <a:rPr lang="en-US" sz="900" dirty="0">
                <a:solidFill>
                  <a:srgbClr val="0C0C0C"/>
                </a:solidFill>
                <a:latin typeface="Josefin Sans"/>
                <a:ea typeface="Josefin Sans"/>
                <a:cs typeface="Josefin Sans"/>
                <a:sym typeface="Josefin Sans"/>
              </a:rPr>
              <a:t> + 02 </a:t>
            </a:r>
            <a:r>
              <a:rPr lang="en-US" sz="900" dirty="0" err="1">
                <a:solidFill>
                  <a:srgbClr val="0C0C0C"/>
                </a:solidFill>
                <a:latin typeface="Josefin Sans"/>
                <a:ea typeface="Josefin Sans"/>
                <a:cs typeface="Josefin Sans"/>
                <a:sym typeface="Josefin Sans"/>
              </a:rPr>
              <a:t>детей</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r>
              <a:rPr lang="en-US" sz="900" dirty="0" err="1">
                <a:solidFill>
                  <a:srgbClr val="0C0C0C"/>
                </a:solidFill>
                <a:latin typeface="Josefin Sans"/>
                <a:ea typeface="Josefin Sans"/>
                <a:cs typeface="Josefin Sans"/>
                <a:sym typeface="Josefin Sans"/>
              </a:rPr>
              <a:t>Апартаменты</a:t>
            </a:r>
            <a:r>
              <a:rPr lang="en-US" sz="900" dirty="0">
                <a:solidFill>
                  <a:srgbClr val="0C0C0C"/>
                </a:solidFill>
                <a:latin typeface="Josefin Sans"/>
                <a:ea typeface="Josefin Sans"/>
                <a:cs typeface="Josefin Sans"/>
                <a:sym typeface="Josefin Sans"/>
              </a:rPr>
              <a:t> Royal Regency Deluxe с </a:t>
            </a:r>
            <a:r>
              <a:rPr lang="en-US" sz="900" dirty="0" err="1">
                <a:solidFill>
                  <a:srgbClr val="0C0C0C"/>
                </a:solidFill>
                <a:latin typeface="Josefin Sans"/>
                <a:ea typeface="Josefin Sans"/>
                <a:cs typeface="Josefin Sans"/>
                <a:sym typeface="Josefin Sans"/>
              </a:rPr>
              <a:t>двумя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спальнями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оформлены</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современном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стиле</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современным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декором</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имеют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большую</a:t>
            </a:r>
            <a:r>
              <a:rPr lang="en-US" sz="900" dirty="0">
                <a:solidFill>
                  <a:srgbClr val="0C0C0C"/>
                </a:solidFill>
                <a:latin typeface="Josefin Sans"/>
                <a:ea typeface="Josefin Sans"/>
                <a:cs typeface="Josefin Sans"/>
                <a:sym typeface="Josefin Sans"/>
              </a:rPr>
              <a:t>, полностью </a:t>
            </a:r>
            <a:r>
              <a:rPr lang="en-US" sz="900" dirty="0" err="1">
                <a:solidFill>
                  <a:srgbClr val="0C0C0C"/>
                </a:solidFill>
                <a:latin typeface="Josefin Sans"/>
                <a:ea typeface="Josefin Sans"/>
                <a:cs typeface="Josefin Sans"/>
                <a:sym typeface="Josefin Sans"/>
              </a:rPr>
              <a:t>оборудованную</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кухню</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двумя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ванными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комнатами</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просторными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встроенными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шкафами</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дополнительную</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гостевую</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ванную</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комнату</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Квартиру</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дополняет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большой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балкон</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видом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город</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отдельной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обеденной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зоной</a:t>
            </a:r>
            <a:r>
              <a:rPr lang="en-US" sz="900" dirty="0">
                <a:solidFill>
                  <a:srgbClr val="0C0C0C"/>
                </a:solidFill>
                <a:latin typeface="Josefin Sans"/>
                <a:ea typeface="Josefin Sans"/>
                <a:cs typeface="Josefin Sans"/>
                <a:sym typeface="Josefin Sans"/>
              </a:rPr>
              <a:t>, а </a:t>
            </a:r>
            <a:r>
              <a:rPr lang="en-US" sz="900" dirty="0" err="1">
                <a:solidFill>
                  <a:srgbClr val="0C0C0C"/>
                </a:solidFill>
                <a:latin typeface="Josefin Sans"/>
                <a:ea typeface="Josefin Sans"/>
                <a:cs typeface="Josefin Sans"/>
                <a:sym typeface="Josefin Sans"/>
              </a:rPr>
              <a:t>также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просторная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гостиная</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endParaRPr sz="900" dirty="0">
              <a:solidFill>
                <a:srgbClr val="0C0C0C"/>
              </a:solidFill>
              <a:latin typeface="Josefin Sans"/>
              <a:ea typeface="Josefin Sans"/>
              <a:cs typeface="Josefin Sans"/>
              <a:sym typeface="Josefin Sans"/>
            </a:endParaRPr>
          </a:p>
        </p:txBody>
      </p:sp>
      <p:sp>
        <p:nvSpPr>
          <p:cNvPr id="157" name="Google Shape;157;p19"/>
          <p:cNvSpPr txBox="1"/>
          <p:nvPr/>
        </p:nvSpPr>
        <p:spPr>
          <a:xfrm>
            <a:off x="3110825" y="3607650"/>
            <a:ext cx="4507800" cy="381300"/>
          </a:xfrm>
          <a:prstGeom prst="rect">
            <a:avLst/>
          </a:prstGeom>
          <a:noFill/>
          <a:ln>
            <a:noFill/>
          </a:ln>
        </p:spPr>
        <p:txBody>
          <a:bodyPr spcFirstLastPara="1" wrap="square" lIns="91425" tIns="45700" rIns="91425" bIns="45700" anchor="ctr" anchorCtr="0">
            <a:spAutoFit/>
          </a:bodyPr>
          <a:lstStyle/>
          <a:p>
            <a:pPr marL="0" lvl="0" indent="0" algn="l" rtl="0">
              <a:lnSpc>
                <a:spcPct val="115000"/>
              </a:lnSpc>
              <a:spcBef>
                <a:spcPts val="0"/>
              </a:spcBef>
              <a:spcAft>
                <a:spcPts val="0"/>
              </a:spcAft>
              <a:buClr>
                <a:schemeClr val="dk1"/>
              </a:buClr>
              <a:buSzPts val="1100"/>
              <a:buFont typeface="Arial"/>
              <a:buNone/>
            </a:pPr>
            <a:r>
              <a:rPr lang="en-US" sz="850">
                <a:solidFill>
                  <a:schemeClr val="dk1"/>
                </a:solidFill>
              </a:rPr>
              <a:t>КВАРТИРА ПРЕМИУМ С ДВУМЯ СПАЛЬНЯМИ С ВИДОМ НА МАРИНУ И БАЛКОНОМ</a:t>
            </a:r>
            <a:endParaRPr sz="850">
              <a:solidFill>
                <a:schemeClr val="dk1"/>
              </a:solidFill>
            </a:endParaRPr>
          </a:p>
          <a:p>
            <a:pPr marL="0" marR="0" lvl="0" indent="0" algn="l" rtl="0">
              <a:lnSpc>
                <a:spcPct val="100000"/>
              </a:lnSpc>
              <a:spcBef>
                <a:spcPts val="0"/>
              </a:spcBef>
              <a:spcAft>
                <a:spcPts val="0"/>
              </a:spcAft>
              <a:buNone/>
            </a:pPr>
            <a:endParaRPr sz="900">
              <a:solidFill>
                <a:srgbClr val="461A52"/>
              </a:solidFill>
            </a:endParaRPr>
          </a:p>
        </p:txBody>
      </p:sp>
      <p:sp>
        <p:nvSpPr>
          <p:cNvPr id="158" name="Google Shape;158;p19"/>
          <p:cNvSpPr/>
          <p:nvPr/>
        </p:nvSpPr>
        <p:spPr>
          <a:xfrm>
            <a:off x="3105888" y="3914141"/>
            <a:ext cx="4241661" cy="1200329"/>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850" dirty="0">
                <a:solidFill>
                  <a:schemeClr val="dk1"/>
                </a:solidFill>
              </a:rPr>
              <a:t>140 </a:t>
            </a:r>
            <a:r>
              <a:rPr lang="en-US" sz="850" dirty="0" err="1">
                <a:solidFill>
                  <a:schemeClr val="dk1"/>
                </a:solidFill>
              </a:rPr>
              <a:t>кв.м</a:t>
            </a:r>
            <a:r>
              <a:rPr lang="en-US" sz="850" dirty="0">
                <a:solidFill>
                  <a:schemeClr val="dk1"/>
                </a:solidFill>
              </a:rPr>
              <a:t>, 04 </a:t>
            </a:r>
            <a:r>
              <a:rPr lang="en-US" sz="850" dirty="0" err="1">
                <a:solidFill>
                  <a:schemeClr val="dk1"/>
                </a:solidFill>
              </a:rPr>
              <a:t>взрослых</a:t>
            </a:r>
            <a:r>
              <a:rPr lang="en-US" sz="850" dirty="0">
                <a:solidFill>
                  <a:schemeClr val="dk1"/>
                </a:solidFill>
              </a:rPr>
              <a:t> + 02 </a:t>
            </a:r>
            <a:r>
              <a:rPr lang="en-US" sz="850" dirty="0" err="1">
                <a:solidFill>
                  <a:schemeClr val="dk1"/>
                </a:solidFill>
              </a:rPr>
              <a:t>детей</a:t>
            </a:r>
            <a:endParaRPr sz="850" dirty="0">
              <a:solidFill>
                <a:schemeClr val="dk1"/>
              </a:solidFill>
            </a:endParaRPr>
          </a:p>
          <a:p>
            <a:pPr marL="0" lvl="0" indent="0" algn="l" rtl="0">
              <a:lnSpc>
                <a:spcPct val="115000"/>
              </a:lnSpc>
              <a:spcBef>
                <a:spcPts val="0"/>
              </a:spcBef>
              <a:spcAft>
                <a:spcPts val="0"/>
              </a:spcAft>
              <a:buSzPts val="1100"/>
              <a:buNone/>
            </a:pPr>
            <a:endParaRPr sz="850" dirty="0">
              <a:solidFill>
                <a:schemeClr val="dk1"/>
              </a:solidFill>
            </a:endParaRPr>
          </a:p>
          <a:p>
            <a:pPr marL="0" lvl="0" indent="0" algn="l" rtl="0">
              <a:lnSpc>
                <a:spcPct val="115000"/>
              </a:lnSpc>
              <a:spcBef>
                <a:spcPts val="0"/>
              </a:spcBef>
              <a:spcAft>
                <a:spcPts val="0"/>
              </a:spcAft>
              <a:buSzPts val="1100"/>
              <a:buNone/>
            </a:pPr>
            <a:r>
              <a:rPr lang="en-US" sz="850" dirty="0" err="1">
                <a:solidFill>
                  <a:schemeClr val="dk1"/>
                </a:solidFill>
              </a:rPr>
              <a:t>Номер</a:t>
            </a:r>
            <a:r>
              <a:rPr lang="en-US" sz="850" dirty="0">
                <a:solidFill>
                  <a:schemeClr val="dk1"/>
                </a:solidFill>
              </a:rPr>
              <a:t> «</a:t>
            </a:r>
            <a:r>
              <a:rPr lang="en-US" sz="850" dirty="0" err="1">
                <a:solidFill>
                  <a:schemeClr val="dk1"/>
                </a:solidFill>
              </a:rPr>
              <a:t>Премиум</a:t>
            </a:r>
            <a:r>
              <a:rPr lang="en-US" sz="850" dirty="0">
                <a:solidFill>
                  <a:schemeClr val="dk1"/>
                </a:solidFill>
              </a:rPr>
              <a:t>» с </a:t>
            </a:r>
            <a:r>
              <a:rPr lang="en-US" sz="850" dirty="0" err="1">
                <a:solidFill>
                  <a:schemeClr val="dk1"/>
                </a:solidFill>
              </a:rPr>
              <a:t>двумя</a:t>
            </a:r>
            <a:r>
              <a:rPr lang="en-US" sz="850" dirty="0">
                <a:solidFill>
                  <a:schemeClr val="dk1"/>
                </a:solidFill>
              </a:rPr>
              <a:t> </a:t>
            </a:r>
            <a:r>
              <a:rPr lang="en-US" sz="850" dirty="0" err="1">
                <a:solidFill>
                  <a:schemeClr val="dk1"/>
                </a:solidFill>
              </a:rPr>
              <a:t>спальнями</a:t>
            </a:r>
            <a:r>
              <a:rPr lang="en-US" sz="850" dirty="0">
                <a:solidFill>
                  <a:schemeClr val="dk1"/>
                </a:solidFill>
              </a:rPr>
              <a:t> </a:t>
            </a:r>
            <a:r>
              <a:rPr lang="en-US" sz="850" dirty="0" err="1">
                <a:solidFill>
                  <a:schemeClr val="dk1"/>
                </a:solidFill>
              </a:rPr>
              <a:t>предлагает</a:t>
            </a:r>
            <a:r>
              <a:rPr lang="en-US" sz="850" dirty="0">
                <a:solidFill>
                  <a:schemeClr val="dk1"/>
                </a:solidFill>
              </a:rPr>
              <a:t> </a:t>
            </a:r>
            <a:r>
              <a:rPr lang="en-US" sz="850" dirty="0" err="1">
                <a:solidFill>
                  <a:schemeClr val="dk1"/>
                </a:solidFill>
              </a:rPr>
              <a:t>один</a:t>
            </a:r>
            <a:r>
              <a:rPr lang="en-US" sz="850" dirty="0">
                <a:solidFill>
                  <a:schemeClr val="dk1"/>
                </a:solidFill>
              </a:rPr>
              <a:t> </a:t>
            </a:r>
            <a:r>
              <a:rPr lang="en-US" sz="850" dirty="0" err="1">
                <a:solidFill>
                  <a:schemeClr val="dk1"/>
                </a:solidFill>
              </a:rPr>
              <a:t>из</a:t>
            </a:r>
            <a:r>
              <a:rPr lang="en-US" sz="850" dirty="0">
                <a:solidFill>
                  <a:schemeClr val="dk1"/>
                </a:solidFill>
              </a:rPr>
              <a:t> </a:t>
            </a:r>
            <a:r>
              <a:rPr lang="en-US" sz="850" dirty="0" err="1">
                <a:solidFill>
                  <a:schemeClr val="dk1"/>
                </a:solidFill>
              </a:rPr>
              <a:t>лучших</a:t>
            </a:r>
            <a:r>
              <a:rPr lang="en-US" sz="850" dirty="0">
                <a:solidFill>
                  <a:schemeClr val="dk1"/>
                </a:solidFill>
              </a:rPr>
              <a:t> </a:t>
            </a:r>
            <a:r>
              <a:rPr lang="en-US" sz="850" dirty="0" err="1">
                <a:solidFill>
                  <a:schemeClr val="dk1"/>
                </a:solidFill>
              </a:rPr>
              <a:t>открытых</a:t>
            </a:r>
            <a:r>
              <a:rPr lang="en-US" sz="850" dirty="0">
                <a:solidFill>
                  <a:schemeClr val="dk1"/>
                </a:solidFill>
              </a:rPr>
              <a:t> </a:t>
            </a:r>
            <a:r>
              <a:rPr lang="en-US" sz="850" dirty="0" err="1">
                <a:solidFill>
                  <a:schemeClr val="dk1"/>
                </a:solidFill>
              </a:rPr>
              <a:t>видов</a:t>
            </a:r>
            <a:r>
              <a:rPr lang="en-US" sz="850" dirty="0">
                <a:solidFill>
                  <a:schemeClr val="dk1"/>
                </a:solidFill>
              </a:rPr>
              <a:t> </a:t>
            </a:r>
            <a:r>
              <a:rPr lang="en-US" sz="850" dirty="0" err="1">
                <a:solidFill>
                  <a:schemeClr val="dk1"/>
                </a:solidFill>
              </a:rPr>
              <a:t>на</a:t>
            </a:r>
            <a:r>
              <a:rPr lang="en-US" sz="850" dirty="0">
                <a:solidFill>
                  <a:schemeClr val="dk1"/>
                </a:solidFill>
              </a:rPr>
              <a:t> </a:t>
            </a:r>
            <a:r>
              <a:rPr lang="en-US" sz="850" dirty="0" err="1">
                <a:solidFill>
                  <a:schemeClr val="dk1"/>
                </a:solidFill>
              </a:rPr>
              <a:t>озеро</a:t>
            </a:r>
            <a:r>
              <a:rPr lang="en-US" sz="850" dirty="0">
                <a:solidFill>
                  <a:schemeClr val="dk1"/>
                </a:solidFill>
              </a:rPr>
              <a:t> </a:t>
            </a:r>
            <a:r>
              <a:rPr lang="en-US" sz="850" dirty="0" err="1">
                <a:solidFill>
                  <a:schemeClr val="dk1"/>
                </a:solidFill>
              </a:rPr>
              <a:t>Дубай</a:t>
            </a:r>
            <a:r>
              <a:rPr lang="en-US" sz="850" dirty="0">
                <a:solidFill>
                  <a:schemeClr val="dk1"/>
                </a:solidFill>
              </a:rPr>
              <a:t> </a:t>
            </a:r>
            <a:r>
              <a:rPr lang="en-US" sz="850" dirty="0" err="1">
                <a:solidFill>
                  <a:schemeClr val="dk1"/>
                </a:solidFill>
              </a:rPr>
              <a:t>Марина</a:t>
            </a:r>
            <a:r>
              <a:rPr lang="en-US" sz="850" dirty="0">
                <a:solidFill>
                  <a:schemeClr val="dk1"/>
                </a:solidFill>
              </a:rPr>
              <a:t> и </a:t>
            </a:r>
            <a:r>
              <a:rPr lang="en-US" sz="850" dirty="0" err="1">
                <a:solidFill>
                  <a:schemeClr val="dk1"/>
                </a:solidFill>
              </a:rPr>
              <a:t>большой</a:t>
            </a:r>
            <a:r>
              <a:rPr lang="en-US" sz="850" dirty="0">
                <a:solidFill>
                  <a:schemeClr val="dk1"/>
                </a:solidFill>
              </a:rPr>
              <a:t> </a:t>
            </a:r>
            <a:r>
              <a:rPr lang="en-US" sz="850" dirty="0" err="1">
                <a:solidFill>
                  <a:schemeClr val="dk1"/>
                </a:solidFill>
              </a:rPr>
              <a:t>балкон</a:t>
            </a:r>
            <a:r>
              <a:rPr lang="en-US" sz="850" dirty="0">
                <a:solidFill>
                  <a:schemeClr val="dk1"/>
                </a:solidFill>
              </a:rPr>
              <a:t>. </a:t>
            </a:r>
            <a:r>
              <a:rPr lang="en-US" sz="850" dirty="0" err="1">
                <a:solidFill>
                  <a:schemeClr val="dk1"/>
                </a:solidFill>
              </a:rPr>
              <a:t>Захватывающий</a:t>
            </a:r>
            <a:r>
              <a:rPr lang="en-US" sz="850" dirty="0">
                <a:solidFill>
                  <a:schemeClr val="dk1"/>
                </a:solidFill>
              </a:rPr>
              <a:t> </a:t>
            </a:r>
            <a:r>
              <a:rPr lang="en-US" sz="850" dirty="0" err="1">
                <a:solidFill>
                  <a:schemeClr val="dk1"/>
                </a:solidFill>
              </a:rPr>
              <a:t>вид</a:t>
            </a:r>
            <a:r>
              <a:rPr lang="en-US" sz="850" dirty="0">
                <a:solidFill>
                  <a:schemeClr val="dk1"/>
                </a:solidFill>
              </a:rPr>
              <a:t> </a:t>
            </a:r>
            <a:r>
              <a:rPr lang="en-US" sz="850" dirty="0" err="1">
                <a:solidFill>
                  <a:schemeClr val="dk1"/>
                </a:solidFill>
              </a:rPr>
              <a:t>на</a:t>
            </a:r>
            <a:r>
              <a:rPr lang="en-US" sz="850" dirty="0">
                <a:solidFill>
                  <a:schemeClr val="dk1"/>
                </a:solidFill>
              </a:rPr>
              <a:t> </a:t>
            </a:r>
            <a:r>
              <a:rPr lang="en-US" sz="850" dirty="0" err="1">
                <a:solidFill>
                  <a:schemeClr val="dk1"/>
                </a:solidFill>
              </a:rPr>
              <a:t>озеро</a:t>
            </a:r>
            <a:r>
              <a:rPr lang="en-US" sz="850" dirty="0">
                <a:solidFill>
                  <a:schemeClr val="dk1"/>
                </a:solidFill>
              </a:rPr>
              <a:t> </a:t>
            </a:r>
            <a:r>
              <a:rPr lang="en-US" sz="850" dirty="0" err="1">
                <a:solidFill>
                  <a:schemeClr val="dk1"/>
                </a:solidFill>
              </a:rPr>
              <a:t>дает</a:t>
            </a:r>
            <a:r>
              <a:rPr lang="en-US" sz="850" dirty="0">
                <a:solidFill>
                  <a:schemeClr val="dk1"/>
                </a:solidFill>
              </a:rPr>
              <a:t> </a:t>
            </a:r>
            <a:r>
              <a:rPr lang="en-US" sz="850" dirty="0" err="1">
                <a:solidFill>
                  <a:schemeClr val="dk1"/>
                </a:solidFill>
              </a:rPr>
              <a:t>потрясающий</a:t>
            </a:r>
            <a:r>
              <a:rPr lang="en-US" sz="850" dirty="0">
                <a:solidFill>
                  <a:schemeClr val="dk1"/>
                </a:solidFill>
              </a:rPr>
              <a:t> </a:t>
            </a:r>
            <a:r>
              <a:rPr lang="en-US" sz="850" dirty="0" err="1">
                <a:solidFill>
                  <a:schemeClr val="dk1"/>
                </a:solidFill>
              </a:rPr>
              <a:t>роскошный</a:t>
            </a:r>
            <a:r>
              <a:rPr lang="en-US" sz="850" dirty="0">
                <a:solidFill>
                  <a:schemeClr val="dk1"/>
                </a:solidFill>
              </a:rPr>
              <a:t> </a:t>
            </a:r>
            <a:r>
              <a:rPr lang="en-US" sz="850" dirty="0" err="1">
                <a:solidFill>
                  <a:schemeClr val="dk1"/>
                </a:solidFill>
              </a:rPr>
              <a:t>опыт</a:t>
            </a:r>
            <a:r>
              <a:rPr lang="en-US" sz="850" dirty="0">
                <a:solidFill>
                  <a:schemeClr val="dk1"/>
                </a:solidFill>
              </a:rPr>
              <a:t> </a:t>
            </a:r>
            <a:r>
              <a:rPr lang="en-US" sz="850" dirty="0" err="1">
                <a:solidFill>
                  <a:schemeClr val="dk1"/>
                </a:solidFill>
              </a:rPr>
              <a:t>жизни</a:t>
            </a:r>
            <a:r>
              <a:rPr lang="en-US" sz="850" dirty="0">
                <a:solidFill>
                  <a:schemeClr val="dk1"/>
                </a:solidFill>
              </a:rPr>
              <a:t>. </a:t>
            </a:r>
            <a:r>
              <a:rPr lang="en-US" sz="850" dirty="0" err="1">
                <a:solidFill>
                  <a:schemeClr val="dk1"/>
                </a:solidFill>
              </a:rPr>
              <a:t>Во</a:t>
            </a:r>
            <a:r>
              <a:rPr lang="en-US" sz="850" dirty="0">
                <a:solidFill>
                  <a:schemeClr val="dk1"/>
                </a:solidFill>
              </a:rPr>
              <a:t> </a:t>
            </a:r>
            <a:r>
              <a:rPr lang="en-US" sz="850" dirty="0" err="1">
                <a:solidFill>
                  <a:schemeClr val="dk1"/>
                </a:solidFill>
              </a:rPr>
              <a:t>всех</a:t>
            </a:r>
            <a:r>
              <a:rPr lang="en-US" sz="850" dirty="0">
                <a:solidFill>
                  <a:schemeClr val="dk1"/>
                </a:solidFill>
              </a:rPr>
              <a:t> </a:t>
            </a:r>
            <a:r>
              <a:rPr lang="en-US" sz="850" dirty="0" err="1">
                <a:solidFill>
                  <a:schemeClr val="dk1"/>
                </a:solidFill>
              </a:rPr>
              <a:t>апартаментах</a:t>
            </a:r>
            <a:r>
              <a:rPr lang="en-US" sz="850" dirty="0">
                <a:solidFill>
                  <a:schemeClr val="dk1"/>
                </a:solidFill>
              </a:rPr>
              <a:t> Premium с </a:t>
            </a:r>
            <a:r>
              <a:rPr lang="en-US" sz="850" dirty="0" err="1">
                <a:solidFill>
                  <a:schemeClr val="dk1"/>
                </a:solidFill>
              </a:rPr>
              <a:t>двумя</a:t>
            </a:r>
            <a:r>
              <a:rPr lang="en-US" sz="850" dirty="0">
                <a:solidFill>
                  <a:schemeClr val="dk1"/>
                </a:solidFill>
              </a:rPr>
              <a:t> </a:t>
            </a:r>
            <a:r>
              <a:rPr lang="en-US" sz="850" dirty="0" err="1">
                <a:solidFill>
                  <a:schemeClr val="dk1"/>
                </a:solidFill>
              </a:rPr>
              <a:t>спальнями</a:t>
            </a:r>
            <a:r>
              <a:rPr lang="en-US" sz="850" dirty="0">
                <a:solidFill>
                  <a:schemeClr val="dk1"/>
                </a:solidFill>
              </a:rPr>
              <a:t> </a:t>
            </a:r>
            <a:r>
              <a:rPr lang="en-US" sz="850" dirty="0" err="1">
                <a:solidFill>
                  <a:schemeClr val="dk1"/>
                </a:solidFill>
              </a:rPr>
              <a:t>есть</a:t>
            </a:r>
            <a:r>
              <a:rPr lang="en-US" sz="850" dirty="0">
                <a:solidFill>
                  <a:schemeClr val="dk1"/>
                </a:solidFill>
              </a:rPr>
              <a:t> </a:t>
            </a:r>
            <a:r>
              <a:rPr lang="en-US" sz="850" dirty="0" err="1">
                <a:solidFill>
                  <a:schemeClr val="dk1"/>
                </a:solidFill>
              </a:rPr>
              <a:t>большая</a:t>
            </a:r>
            <a:r>
              <a:rPr lang="en-US" sz="850" dirty="0">
                <a:solidFill>
                  <a:schemeClr val="dk1"/>
                </a:solidFill>
              </a:rPr>
              <a:t> полностью </a:t>
            </a:r>
            <a:r>
              <a:rPr lang="en-US" sz="850" dirty="0" err="1">
                <a:solidFill>
                  <a:schemeClr val="dk1"/>
                </a:solidFill>
              </a:rPr>
              <a:t>оборудованная</a:t>
            </a:r>
            <a:r>
              <a:rPr lang="en-US" sz="850" dirty="0">
                <a:solidFill>
                  <a:schemeClr val="dk1"/>
                </a:solidFill>
              </a:rPr>
              <a:t> </a:t>
            </a:r>
            <a:r>
              <a:rPr lang="en-US" sz="850" dirty="0" err="1">
                <a:solidFill>
                  <a:schemeClr val="dk1"/>
                </a:solidFill>
              </a:rPr>
              <a:t>закрытая</a:t>
            </a:r>
            <a:r>
              <a:rPr lang="en-US" sz="850" dirty="0">
                <a:solidFill>
                  <a:schemeClr val="dk1"/>
                </a:solidFill>
              </a:rPr>
              <a:t> кухня и </a:t>
            </a:r>
            <a:r>
              <a:rPr lang="en-US" sz="850" dirty="0" err="1">
                <a:solidFill>
                  <a:schemeClr val="dk1"/>
                </a:solidFill>
              </a:rPr>
              <a:t>две</a:t>
            </a:r>
            <a:r>
              <a:rPr lang="en-US" sz="850" dirty="0">
                <a:solidFill>
                  <a:schemeClr val="dk1"/>
                </a:solidFill>
              </a:rPr>
              <a:t> </a:t>
            </a:r>
            <a:r>
              <a:rPr lang="en-US" sz="850" dirty="0" err="1">
                <a:solidFill>
                  <a:schemeClr val="dk1"/>
                </a:solidFill>
              </a:rPr>
              <a:t>главные</a:t>
            </a:r>
            <a:r>
              <a:rPr lang="en-US" sz="850" dirty="0">
                <a:solidFill>
                  <a:schemeClr val="dk1"/>
                </a:solidFill>
              </a:rPr>
              <a:t> </a:t>
            </a:r>
            <a:r>
              <a:rPr lang="en-US" sz="850" dirty="0" err="1">
                <a:solidFill>
                  <a:schemeClr val="dk1"/>
                </a:solidFill>
              </a:rPr>
              <a:t>спальни</a:t>
            </a:r>
            <a:r>
              <a:rPr lang="en-US" sz="850" dirty="0">
                <a:solidFill>
                  <a:schemeClr val="dk1"/>
                </a:solidFill>
              </a:rPr>
              <a:t> с </a:t>
            </a:r>
            <a:r>
              <a:rPr lang="en-US" sz="850" dirty="0" err="1">
                <a:solidFill>
                  <a:schemeClr val="dk1"/>
                </a:solidFill>
              </a:rPr>
              <a:t>ванными</a:t>
            </a:r>
            <a:r>
              <a:rPr lang="en-US" sz="850" dirty="0">
                <a:solidFill>
                  <a:schemeClr val="dk1"/>
                </a:solidFill>
              </a:rPr>
              <a:t> </a:t>
            </a:r>
            <a:r>
              <a:rPr lang="en-US" sz="850" dirty="0" err="1">
                <a:solidFill>
                  <a:schemeClr val="dk1"/>
                </a:solidFill>
              </a:rPr>
              <a:t>комнатами</a:t>
            </a:r>
            <a:r>
              <a:rPr lang="en-US" sz="850" dirty="0">
                <a:solidFill>
                  <a:schemeClr val="dk1"/>
                </a:solidFill>
              </a:rPr>
              <a:t>, </a:t>
            </a:r>
            <a:r>
              <a:rPr lang="en-US" sz="850" dirty="0" err="1">
                <a:solidFill>
                  <a:schemeClr val="dk1"/>
                </a:solidFill>
              </a:rPr>
              <a:t>вместительными</a:t>
            </a:r>
            <a:r>
              <a:rPr lang="en-US" sz="850" dirty="0">
                <a:solidFill>
                  <a:schemeClr val="dk1"/>
                </a:solidFill>
              </a:rPr>
              <a:t> </a:t>
            </a:r>
            <a:r>
              <a:rPr lang="en-US" sz="850" dirty="0" err="1">
                <a:solidFill>
                  <a:schemeClr val="dk1"/>
                </a:solidFill>
              </a:rPr>
              <a:t>встроенными</a:t>
            </a:r>
            <a:r>
              <a:rPr lang="en-US" sz="850" dirty="0">
                <a:solidFill>
                  <a:schemeClr val="dk1"/>
                </a:solidFill>
              </a:rPr>
              <a:t> </a:t>
            </a:r>
            <a:r>
              <a:rPr lang="en-US" sz="850" dirty="0" err="1">
                <a:solidFill>
                  <a:schemeClr val="dk1"/>
                </a:solidFill>
              </a:rPr>
              <a:t>шкафами</a:t>
            </a:r>
            <a:r>
              <a:rPr lang="en-US" sz="850" dirty="0">
                <a:solidFill>
                  <a:schemeClr val="dk1"/>
                </a:solidFill>
              </a:rPr>
              <a:t> и </a:t>
            </a:r>
            <a:r>
              <a:rPr lang="en-US" sz="850" dirty="0" err="1">
                <a:solidFill>
                  <a:schemeClr val="dk1"/>
                </a:solidFill>
              </a:rPr>
              <a:t>дополнительной</a:t>
            </a:r>
            <a:r>
              <a:rPr lang="en-US" sz="850" dirty="0">
                <a:solidFill>
                  <a:schemeClr val="dk1"/>
                </a:solidFill>
              </a:rPr>
              <a:t> </a:t>
            </a:r>
            <a:r>
              <a:rPr lang="en-US" sz="850" dirty="0" err="1">
                <a:solidFill>
                  <a:schemeClr val="dk1"/>
                </a:solidFill>
              </a:rPr>
              <a:t>гостевой</a:t>
            </a:r>
            <a:r>
              <a:rPr lang="en-US" sz="850" dirty="0">
                <a:solidFill>
                  <a:schemeClr val="dk1"/>
                </a:solidFill>
              </a:rPr>
              <a:t> </a:t>
            </a:r>
            <a:r>
              <a:rPr lang="en-US" sz="850" dirty="0" err="1">
                <a:solidFill>
                  <a:schemeClr val="dk1"/>
                </a:solidFill>
              </a:rPr>
              <a:t>ванной</a:t>
            </a:r>
            <a:r>
              <a:rPr lang="en-US" sz="850" dirty="0">
                <a:solidFill>
                  <a:schemeClr val="dk1"/>
                </a:solidFill>
              </a:rPr>
              <a:t> </a:t>
            </a:r>
            <a:r>
              <a:rPr lang="en-US" sz="850" dirty="0" err="1">
                <a:solidFill>
                  <a:schemeClr val="dk1"/>
                </a:solidFill>
              </a:rPr>
              <a:t>комнатой</a:t>
            </a:r>
            <a:r>
              <a:rPr lang="en-US" sz="850" dirty="0">
                <a:solidFill>
                  <a:schemeClr val="dk1"/>
                </a:solidFill>
              </a:rPr>
              <a:t>.</a:t>
            </a:r>
            <a:endParaRPr sz="900" dirty="0">
              <a:solidFill>
                <a:srgbClr val="0C0C0C"/>
              </a:solidFill>
              <a:latin typeface="Josefin Sans"/>
              <a:ea typeface="Josefin Sans"/>
              <a:cs typeface="Josefin Sans"/>
              <a:sym typeface="Josefin Sans"/>
            </a:endParaRPr>
          </a:p>
        </p:txBody>
      </p:sp>
      <p:pic>
        <p:nvPicPr>
          <p:cNvPr id="159" name="Google Shape;159;p19"/>
          <p:cNvPicPr preferRelativeResize="0"/>
          <p:nvPr/>
        </p:nvPicPr>
        <p:blipFill rotWithShape="1">
          <a:blip r:embed="rId4">
            <a:alphaModFix/>
          </a:blip>
          <a:srcRect/>
          <a:stretch/>
        </p:blipFill>
        <p:spPr>
          <a:xfrm>
            <a:off x="7618475" y="0"/>
            <a:ext cx="1524000" cy="5143500"/>
          </a:xfrm>
          <a:prstGeom prst="rect">
            <a:avLst/>
          </a:prstGeom>
          <a:noFill/>
          <a:ln>
            <a:noFill/>
          </a:ln>
        </p:spPr>
      </p:pic>
      <p:sp>
        <p:nvSpPr>
          <p:cNvPr id="160" name="Google Shape;160;p19"/>
          <p:cNvSpPr txBox="1"/>
          <p:nvPr/>
        </p:nvSpPr>
        <p:spPr>
          <a:xfrm>
            <a:off x="7869779" y="4840272"/>
            <a:ext cx="1200261"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oppins"/>
                <a:ea typeface="Poppins"/>
                <a:cs typeface="Poppins"/>
                <a:sym typeface="Poppins"/>
              </a:rPr>
              <a:t>www.rrmsuites.com</a:t>
            </a:r>
            <a:endParaRPr sz="800" b="0" i="0" u="none" strike="noStrike" cap="none">
              <a:solidFill>
                <a:schemeClr val="lt1"/>
              </a:solidFill>
              <a:latin typeface="Poppins"/>
              <a:ea typeface="Poppins"/>
              <a:cs typeface="Poppins"/>
              <a:sym typeface="Poppins"/>
            </a:endParaRPr>
          </a:p>
        </p:txBody>
      </p:sp>
      <p:pic>
        <p:nvPicPr>
          <p:cNvPr id="161" name="Google Shape;161;p19"/>
          <p:cNvPicPr preferRelativeResize="0"/>
          <p:nvPr/>
        </p:nvPicPr>
        <p:blipFill rotWithShape="1">
          <a:blip r:embed="rId5">
            <a:alphaModFix/>
          </a:blip>
          <a:srcRect/>
          <a:stretch/>
        </p:blipFill>
        <p:spPr>
          <a:xfrm>
            <a:off x="7586662" y="6724"/>
            <a:ext cx="1557338" cy="5143500"/>
          </a:xfrm>
          <a:prstGeom prst="rect">
            <a:avLst/>
          </a:prstGeom>
          <a:noFill/>
          <a:ln>
            <a:noFill/>
          </a:ln>
        </p:spPr>
      </p:pic>
      <p:pic>
        <p:nvPicPr>
          <p:cNvPr id="162" name="Google Shape;162;p19"/>
          <p:cNvPicPr preferRelativeResize="0"/>
          <p:nvPr/>
        </p:nvPicPr>
        <p:blipFill rotWithShape="1">
          <a:blip r:embed="rId6">
            <a:alphaModFix/>
          </a:blip>
          <a:srcRect/>
          <a:stretch/>
        </p:blipFill>
        <p:spPr>
          <a:xfrm>
            <a:off x="7780020" y="-62298"/>
            <a:ext cx="1201122" cy="675631"/>
          </a:xfrm>
          <a:prstGeom prst="rect">
            <a:avLst/>
          </a:prstGeom>
          <a:noFill/>
          <a:ln>
            <a:noFill/>
          </a:ln>
        </p:spPr>
      </p:pic>
      <p:sp>
        <p:nvSpPr>
          <p:cNvPr id="2" name="TextBox 1">
            <a:extLst>
              <a:ext uri="{FF2B5EF4-FFF2-40B4-BE49-F238E27FC236}">
                <a16:creationId xmlns:a16="http://schemas.microsoft.com/office/drawing/2014/main" id="{8076E21F-78BD-AEDB-D34A-98DD21440409}"/>
              </a:ext>
            </a:extLst>
          </p:cNvPr>
          <p:cNvSpPr txBox="1"/>
          <p:nvPr/>
        </p:nvSpPr>
        <p:spPr>
          <a:xfrm>
            <a:off x="6083683" y="3203989"/>
            <a:ext cx="4595360" cy="246221"/>
          </a:xfrm>
          <a:prstGeom prst="rect">
            <a:avLst/>
          </a:prstGeom>
          <a:noFill/>
        </p:spPr>
        <p:txBody>
          <a:bodyPr wrap="square">
            <a:spAutoFit/>
          </a:bodyPr>
          <a:lstStyle/>
          <a:p>
            <a:pPr algn="ctr"/>
            <a:r>
              <a:rPr lang="en-US" sz="1000" dirty="0">
                <a:solidFill>
                  <a:srgbClr val="7030A0"/>
                </a:solidFill>
                <a:latin typeface="Runalto" pitchFamily="2" charset="0"/>
                <a:cs typeface="Poppins" panose="00000500000000000000" pitchFamily="2" charset="0"/>
              </a:rPr>
              <a:t>Home From Home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0"/>
          <p:cNvPicPr preferRelativeResize="0"/>
          <p:nvPr/>
        </p:nvPicPr>
        <p:blipFill>
          <a:blip r:embed="rId3">
            <a:alphaModFix/>
          </a:blip>
          <a:stretch>
            <a:fillRect/>
          </a:stretch>
        </p:blipFill>
        <p:spPr>
          <a:xfrm>
            <a:off x="0" y="-5"/>
            <a:ext cx="7624783" cy="5143500"/>
          </a:xfrm>
          <a:prstGeom prst="rect">
            <a:avLst/>
          </a:prstGeom>
          <a:noFill/>
          <a:ln>
            <a:noFill/>
          </a:ln>
        </p:spPr>
      </p:pic>
      <p:sp>
        <p:nvSpPr>
          <p:cNvPr id="168" name="Google Shape;168;p20"/>
          <p:cNvSpPr txBox="1"/>
          <p:nvPr/>
        </p:nvSpPr>
        <p:spPr>
          <a:xfrm>
            <a:off x="3655786" y="718856"/>
            <a:ext cx="393470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0C0C0C"/>
                </a:solidFill>
              </a:rPr>
              <a:t>РЕСТОРАН ВЕСЬ ДЕНЬ</a:t>
            </a:r>
            <a:endParaRPr/>
          </a:p>
        </p:txBody>
      </p:sp>
      <p:sp>
        <p:nvSpPr>
          <p:cNvPr id="169" name="Google Shape;169;p20"/>
          <p:cNvSpPr/>
          <p:nvPr/>
        </p:nvSpPr>
        <p:spPr>
          <a:xfrm>
            <a:off x="3664305" y="946499"/>
            <a:ext cx="3934707" cy="78483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900">
                <a:solidFill>
                  <a:srgbClr val="0C0C0C"/>
                </a:solidFill>
                <a:latin typeface="Josefin Sans"/>
                <a:ea typeface="Josefin Sans"/>
                <a:cs typeface="Josefin Sans"/>
                <a:sym typeface="Josefin Sans"/>
              </a:rPr>
              <a:t>Вкусный завтрак, который подается с 07:30 до 10:30 в нашем ресторане All Day Dining. Начните свой выходной день с нашего завтрака "шведский стол". Мы предлагаем широкий выбор вариантов на любой вкус и диетические потребности. Предпочитаете ли вы сытную еду или легкий завтрак, наш ресторан, работающий в течение всего дня, предоставит вам все необходимое.</a:t>
            </a:r>
            <a:endParaRPr/>
          </a:p>
        </p:txBody>
      </p:sp>
      <p:sp>
        <p:nvSpPr>
          <p:cNvPr id="170" name="Google Shape;170;p20"/>
          <p:cNvSpPr txBox="1"/>
          <p:nvPr/>
        </p:nvSpPr>
        <p:spPr>
          <a:xfrm>
            <a:off x="3673589" y="1827322"/>
            <a:ext cx="393470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0C0C0C"/>
                </a:solidFill>
              </a:rPr>
              <a:t>SHISHA LOUNGE - ОКО SHISHA LOUNGE</a:t>
            </a:r>
            <a:endParaRPr/>
          </a:p>
        </p:txBody>
      </p:sp>
      <p:sp>
        <p:nvSpPr>
          <p:cNvPr id="171" name="Google Shape;171;p20"/>
          <p:cNvSpPr/>
          <p:nvPr/>
        </p:nvSpPr>
        <p:spPr>
          <a:xfrm>
            <a:off x="3668650" y="2030025"/>
            <a:ext cx="3875100" cy="981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900">
                <a:solidFill>
                  <a:srgbClr val="0C0C0C"/>
                </a:solidFill>
                <a:latin typeface="Josefin Sans"/>
                <a:ea typeface="Josefin Sans"/>
                <a:cs typeface="Josefin Sans"/>
                <a:sym typeface="Josefin Sans"/>
              </a:rPr>
              <a:t>Наслаждайтесь разнообразными вкусами кальяна и напитками в нашем кальянном лаундже, расположенном на первом этаже рядом с вестибюлем. Наш кальянный салон — идеальное место, чтобы расслабиться и отдохнуть после долгого дня, посвященного осмотру достопримечательностей. Откройте для себя лучшую ночную жизнь Дубая в нашем лаундже OKO Shisha, который открыт с 8:00 до 2:00.</a:t>
            </a:r>
            <a:endParaRPr sz="90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endParaRPr sz="900">
              <a:solidFill>
                <a:srgbClr val="0C0C0C"/>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endParaRPr sz="900">
              <a:solidFill>
                <a:srgbClr val="0C0C0C"/>
              </a:solidFill>
              <a:latin typeface="Josefin Sans"/>
              <a:ea typeface="Josefin Sans"/>
              <a:cs typeface="Josefin Sans"/>
              <a:sym typeface="Josefin Sans"/>
            </a:endParaRPr>
          </a:p>
        </p:txBody>
      </p:sp>
      <p:sp>
        <p:nvSpPr>
          <p:cNvPr id="172" name="Google Shape;172;p20"/>
          <p:cNvSpPr/>
          <p:nvPr/>
        </p:nvSpPr>
        <p:spPr>
          <a:xfrm>
            <a:off x="3701050" y="3372652"/>
            <a:ext cx="3708300" cy="7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900">
                <a:latin typeface="Josefin Sans"/>
                <a:ea typeface="Josefin Sans"/>
                <a:cs typeface="Josefin Sans"/>
                <a:sym typeface="Josefin Sans"/>
              </a:rPr>
              <a:t>Тренируйтесь в нашем ультрасовременном тренажерном зале, когда вам удобно. Поддерживайте свою физическую форму в нашем хорошо оборудованном тренажерном зале, который открыт с 6:00 до 22:00 без выходных. Оставайтесь в форме во время вашего пребывания в нашем круглосуточном тренажерном зале.</a:t>
            </a:r>
            <a:endParaRPr sz="900">
              <a:latin typeface="Josefin Sans"/>
              <a:ea typeface="Josefin Sans"/>
              <a:cs typeface="Josefin Sans"/>
              <a:sym typeface="Josefin Sans"/>
            </a:endParaRPr>
          </a:p>
          <a:p>
            <a:pPr marL="0" marR="0" lvl="0" indent="0" algn="l" rtl="0">
              <a:lnSpc>
                <a:spcPct val="100000"/>
              </a:lnSpc>
              <a:spcBef>
                <a:spcPts val="0"/>
              </a:spcBef>
              <a:spcAft>
                <a:spcPts val="0"/>
              </a:spcAft>
              <a:buClr>
                <a:schemeClr val="dk1"/>
              </a:buClr>
              <a:buSzPts val="1100"/>
              <a:buFont typeface="Arial"/>
              <a:buNone/>
            </a:pPr>
            <a:endParaRPr sz="900">
              <a:latin typeface="Josefin Sans"/>
              <a:ea typeface="Josefin Sans"/>
              <a:cs typeface="Josefin Sans"/>
              <a:sym typeface="Josefin Sans"/>
            </a:endParaRPr>
          </a:p>
          <a:p>
            <a:pPr marL="0" marR="0" lvl="0" indent="0" algn="l" rtl="0">
              <a:lnSpc>
                <a:spcPct val="100000"/>
              </a:lnSpc>
              <a:spcBef>
                <a:spcPts val="0"/>
              </a:spcBef>
              <a:spcAft>
                <a:spcPts val="0"/>
              </a:spcAft>
              <a:buNone/>
            </a:pPr>
            <a:endParaRPr sz="900">
              <a:latin typeface="Josefin Sans"/>
              <a:ea typeface="Josefin Sans"/>
              <a:cs typeface="Josefin Sans"/>
              <a:sym typeface="Josefin Sans"/>
            </a:endParaRPr>
          </a:p>
        </p:txBody>
      </p:sp>
      <p:sp>
        <p:nvSpPr>
          <p:cNvPr id="173" name="Google Shape;173;p20"/>
          <p:cNvSpPr txBox="1"/>
          <p:nvPr/>
        </p:nvSpPr>
        <p:spPr>
          <a:xfrm>
            <a:off x="3693697" y="4178786"/>
            <a:ext cx="3934707"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461A52"/>
                </a:solidFill>
              </a:rPr>
              <a:t>ОТКРЫТЫЙ БАССЕЙН</a:t>
            </a:r>
            <a:endParaRPr/>
          </a:p>
        </p:txBody>
      </p:sp>
      <p:sp>
        <p:nvSpPr>
          <p:cNvPr id="174" name="Google Shape;174;p20"/>
          <p:cNvSpPr/>
          <p:nvPr/>
        </p:nvSpPr>
        <p:spPr>
          <a:xfrm>
            <a:off x="3688768" y="4420245"/>
            <a:ext cx="3778330" cy="64633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900">
                <a:latin typeface="Josefin Sans"/>
                <a:ea typeface="Josefin Sans"/>
                <a:cs typeface="Josefin Sans"/>
                <a:sym typeface="Josefin Sans"/>
              </a:rPr>
              <a:t>Освежитесь в нашем бассейне, открытом с 8:00 до 20:00 без выходных. Наш бассейн идеально подходит для быстрой тренировки или расслабляющего купания после долгого дня. Бассейны с регулируемой температурой открыты ежедневно с 8:00 до 20:00 для гостей.</a:t>
            </a:r>
            <a:endParaRPr/>
          </a:p>
        </p:txBody>
      </p:sp>
      <p:pic>
        <p:nvPicPr>
          <p:cNvPr id="175" name="Google Shape;175;p20"/>
          <p:cNvPicPr preferRelativeResize="0"/>
          <p:nvPr/>
        </p:nvPicPr>
        <p:blipFill rotWithShape="1">
          <a:blip r:embed="rId4">
            <a:alphaModFix/>
          </a:blip>
          <a:srcRect/>
          <a:stretch/>
        </p:blipFill>
        <p:spPr>
          <a:xfrm>
            <a:off x="7614783" y="0"/>
            <a:ext cx="1524000" cy="5143500"/>
          </a:xfrm>
          <a:prstGeom prst="rect">
            <a:avLst/>
          </a:prstGeom>
          <a:noFill/>
          <a:ln>
            <a:noFill/>
          </a:ln>
        </p:spPr>
      </p:pic>
      <p:sp>
        <p:nvSpPr>
          <p:cNvPr id="176" name="Google Shape;176;p20"/>
          <p:cNvSpPr txBox="1"/>
          <p:nvPr/>
        </p:nvSpPr>
        <p:spPr>
          <a:xfrm>
            <a:off x="7869779" y="4840272"/>
            <a:ext cx="1200261" cy="30774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Poppins"/>
                <a:ea typeface="Poppins"/>
                <a:cs typeface="Poppins"/>
                <a:sym typeface="Poppins"/>
              </a:rPr>
              <a:t>www.rrmsuites.com</a:t>
            </a:r>
            <a:endParaRPr sz="800" b="0" i="0" u="none" strike="noStrike" cap="none">
              <a:solidFill>
                <a:schemeClr val="lt1"/>
              </a:solidFill>
              <a:latin typeface="Poppins"/>
              <a:ea typeface="Poppins"/>
              <a:cs typeface="Poppins"/>
              <a:sym typeface="Poppins"/>
            </a:endParaRPr>
          </a:p>
        </p:txBody>
      </p:sp>
      <p:pic>
        <p:nvPicPr>
          <p:cNvPr id="177" name="Google Shape;177;p20"/>
          <p:cNvPicPr preferRelativeResize="0"/>
          <p:nvPr/>
        </p:nvPicPr>
        <p:blipFill rotWithShape="1">
          <a:blip r:embed="rId5">
            <a:alphaModFix/>
          </a:blip>
          <a:srcRect/>
          <a:stretch/>
        </p:blipFill>
        <p:spPr>
          <a:xfrm>
            <a:off x="7586662" y="0"/>
            <a:ext cx="1557338" cy="5143500"/>
          </a:xfrm>
          <a:prstGeom prst="rect">
            <a:avLst/>
          </a:prstGeom>
          <a:noFill/>
          <a:ln>
            <a:noFill/>
          </a:ln>
        </p:spPr>
      </p:pic>
      <p:sp>
        <p:nvSpPr>
          <p:cNvPr id="178" name="Google Shape;178;p20"/>
          <p:cNvSpPr txBox="1"/>
          <p:nvPr/>
        </p:nvSpPr>
        <p:spPr>
          <a:xfrm>
            <a:off x="3664305" y="191114"/>
            <a:ext cx="167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000">
                <a:solidFill>
                  <a:srgbClr val="7030A0"/>
                </a:solidFill>
              </a:rPr>
              <a:t>ЕДА И НАПИТКИ</a:t>
            </a:r>
            <a:endParaRPr/>
          </a:p>
        </p:txBody>
      </p:sp>
      <p:sp>
        <p:nvSpPr>
          <p:cNvPr id="179" name="Google Shape;179;p20"/>
          <p:cNvSpPr txBox="1"/>
          <p:nvPr/>
        </p:nvSpPr>
        <p:spPr>
          <a:xfrm>
            <a:off x="3700381" y="3086000"/>
            <a:ext cx="1379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000">
                <a:solidFill>
                  <a:srgbClr val="7030A0"/>
                </a:solidFill>
              </a:rPr>
              <a:t>СПОРТЗАЛ</a:t>
            </a:r>
            <a:endParaRPr/>
          </a:p>
        </p:txBody>
      </p:sp>
      <p:cxnSp>
        <p:nvCxnSpPr>
          <p:cNvPr id="180" name="Google Shape;180;p20"/>
          <p:cNvCxnSpPr/>
          <p:nvPr/>
        </p:nvCxnSpPr>
        <p:spPr>
          <a:xfrm>
            <a:off x="3765176" y="462467"/>
            <a:ext cx="1512795" cy="0"/>
          </a:xfrm>
          <a:prstGeom prst="straightConnector1">
            <a:avLst/>
          </a:prstGeom>
          <a:noFill/>
          <a:ln w="9525" cap="flat" cmpd="sng">
            <a:solidFill>
              <a:srgbClr val="7030A0"/>
            </a:solidFill>
            <a:prstDash val="solid"/>
            <a:round/>
            <a:headEnd type="none" w="sm" len="sm"/>
            <a:tailEnd type="triangle" w="med" len="med"/>
          </a:ln>
        </p:spPr>
      </p:cxnSp>
      <p:cxnSp>
        <p:nvCxnSpPr>
          <p:cNvPr id="181" name="Google Shape;181;p20"/>
          <p:cNvCxnSpPr/>
          <p:nvPr/>
        </p:nvCxnSpPr>
        <p:spPr>
          <a:xfrm>
            <a:off x="3796341" y="3328598"/>
            <a:ext cx="889200" cy="4500"/>
          </a:xfrm>
          <a:prstGeom prst="straightConnector1">
            <a:avLst/>
          </a:prstGeom>
          <a:noFill/>
          <a:ln w="9525" cap="flat" cmpd="sng">
            <a:solidFill>
              <a:srgbClr val="7030A0"/>
            </a:solidFill>
            <a:prstDash val="solid"/>
            <a:round/>
            <a:headEnd type="none" w="sm" len="sm"/>
            <a:tailEnd type="triangle" w="med" len="med"/>
          </a:ln>
        </p:spPr>
      </p:cxnSp>
      <p:cxnSp>
        <p:nvCxnSpPr>
          <p:cNvPr id="182" name="Google Shape;182;p20"/>
          <p:cNvCxnSpPr/>
          <p:nvPr/>
        </p:nvCxnSpPr>
        <p:spPr>
          <a:xfrm>
            <a:off x="3796341" y="4373177"/>
            <a:ext cx="1642994" cy="0"/>
          </a:xfrm>
          <a:prstGeom prst="straightConnector1">
            <a:avLst/>
          </a:prstGeom>
          <a:noFill/>
          <a:ln w="9525" cap="flat" cmpd="sng">
            <a:solidFill>
              <a:srgbClr val="7030A0"/>
            </a:solidFill>
            <a:prstDash val="solid"/>
            <a:round/>
            <a:headEnd type="none" w="sm" len="sm"/>
            <a:tailEnd type="triangle" w="med" len="med"/>
          </a:ln>
        </p:spPr>
      </p:cxnSp>
      <p:pic>
        <p:nvPicPr>
          <p:cNvPr id="183" name="Google Shape;183;p20"/>
          <p:cNvPicPr preferRelativeResize="0"/>
          <p:nvPr/>
        </p:nvPicPr>
        <p:blipFill rotWithShape="1">
          <a:blip r:embed="rId6">
            <a:alphaModFix/>
          </a:blip>
          <a:srcRect/>
          <a:stretch/>
        </p:blipFill>
        <p:spPr>
          <a:xfrm>
            <a:off x="7780020" y="-62298"/>
            <a:ext cx="1201122" cy="675631"/>
          </a:xfrm>
          <a:prstGeom prst="rect">
            <a:avLst/>
          </a:prstGeom>
          <a:noFill/>
          <a:ln>
            <a:noFill/>
          </a:ln>
        </p:spPr>
      </p:pic>
      <p:sp>
        <p:nvSpPr>
          <p:cNvPr id="2" name="TextBox 1">
            <a:extLst>
              <a:ext uri="{FF2B5EF4-FFF2-40B4-BE49-F238E27FC236}">
                <a16:creationId xmlns:a16="http://schemas.microsoft.com/office/drawing/2014/main" id="{75FE847A-CAA7-785E-B753-5B732DF34588}"/>
              </a:ext>
            </a:extLst>
          </p:cNvPr>
          <p:cNvSpPr txBox="1"/>
          <p:nvPr/>
        </p:nvSpPr>
        <p:spPr>
          <a:xfrm>
            <a:off x="6083683" y="3203989"/>
            <a:ext cx="4595360" cy="246221"/>
          </a:xfrm>
          <a:prstGeom prst="rect">
            <a:avLst/>
          </a:prstGeom>
          <a:noFill/>
        </p:spPr>
        <p:txBody>
          <a:bodyPr wrap="square">
            <a:spAutoFit/>
          </a:bodyPr>
          <a:lstStyle/>
          <a:p>
            <a:pPr algn="ctr"/>
            <a:r>
              <a:rPr lang="en-US" sz="1000" dirty="0">
                <a:solidFill>
                  <a:srgbClr val="7030A0"/>
                </a:solidFill>
                <a:latin typeface="Runalto" pitchFamily="2" charset="0"/>
                <a:cs typeface="Poppins" panose="00000500000000000000" pitchFamily="2" charset="0"/>
              </a:rPr>
              <a:t>Home From Home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21"/>
          <p:cNvSpPr txBox="1"/>
          <p:nvPr/>
        </p:nvSpPr>
        <p:spPr>
          <a:xfrm>
            <a:off x="4312702" y="1049220"/>
            <a:ext cx="382853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a:solidFill>
                  <a:schemeClr val="lt1"/>
                </a:solidFill>
                <a:latin typeface="Poppins"/>
                <a:ea typeface="Poppins"/>
                <a:cs typeface="Poppins"/>
                <a:sym typeface="Poppins"/>
              </a:rPr>
              <a:t>ROYAL REGENCY SUITES -  FACILITIES</a:t>
            </a:r>
            <a:endParaRPr sz="900" b="0" i="0" u="none" strike="noStrike" cap="none">
              <a:solidFill>
                <a:schemeClr val="lt1"/>
              </a:solidFill>
              <a:latin typeface="Poppins"/>
              <a:ea typeface="Poppins"/>
              <a:cs typeface="Poppins"/>
              <a:sym typeface="Poppins"/>
            </a:endParaRPr>
          </a:p>
        </p:txBody>
      </p:sp>
      <p:sp>
        <p:nvSpPr>
          <p:cNvPr id="190" name="Google Shape;190;p21"/>
          <p:cNvSpPr txBox="1"/>
          <p:nvPr/>
        </p:nvSpPr>
        <p:spPr>
          <a:xfrm>
            <a:off x="3126231" y="1056869"/>
            <a:ext cx="6145500" cy="3971100"/>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Круглосуточная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стойка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регистрации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чтобы</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обеспечить</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удовлетворение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потребностей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наших</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гостей</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любое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время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суток</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Круглосуточная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охрана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для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безопасного</a:t>
            </a:r>
            <a:r>
              <a:rPr lang="en-US" sz="900" dirty="0">
                <a:solidFill>
                  <a:srgbClr val="0C0C0C"/>
                </a:solidFill>
                <a:latin typeface="Josefin Sans"/>
                <a:ea typeface="Josefin Sans"/>
                <a:cs typeface="Josefin Sans"/>
                <a:sym typeface="Josefin Sans"/>
              </a:rPr>
              <a:t> и </a:t>
            </a:r>
            <a:r>
              <a:rPr lang="en-US" sz="900" dirty="0" err="1">
                <a:solidFill>
                  <a:srgbClr val="0C0C0C"/>
                </a:solidFill>
                <a:latin typeface="Josefin Sans"/>
                <a:ea typeface="Josefin Sans"/>
                <a:cs typeface="Josefin Sans"/>
                <a:sym typeface="Josefin Sans"/>
              </a:rPr>
              <a:t>надежного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пребывания</a:t>
            </a:r>
            <a:r>
              <a:rPr lang="en-US" sz="900" dirty="0">
                <a:solidFill>
                  <a:srgbClr val="0C0C0C"/>
                </a:solidFill>
                <a:latin typeface="Josefin Sans"/>
                <a:ea typeface="Josefin Sans"/>
                <a:cs typeface="Josefin Sans"/>
                <a:sym typeface="Josefin Sans"/>
              </a:rPr>
              <a:t> в </a:t>
            </a:r>
            <a:r>
              <a:rPr lang="en-US" sz="900" dirty="0" err="1">
                <a:solidFill>
                  <a:srgbClr val="0C0C0C"/>
                </a:solidFill>
                <a:latin typeface="Josefin Sans"/>
                <a:ea typeface="Josefin Sans"/>
                <a:cs typeface="Josefin Sans"/>
                <a:sym typeface="Josefin Sans"/>
              </a:rPr>
              <a:t>Дубай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Марине</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Круглосуточная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парковка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территории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для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удобства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наших</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гостей</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Обслуживание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номеров</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до</a:t>
            </a:r>
            <a:r>
              <a:rPr lang="en-US" sz="900" dirty="0">
                <a:solidFill>
                  <a:srgbClr val="0C0C0C"/>
                </a:solidFill>
                <a:latin typeface="Josefin Sans"/>
                <a:ea typeface="Josefin Sans"/>
                <a:cs typeface="Josefin Sans"/>
                <a:sym typeface="Josefin Sans"/>
              </a:rPr>
              <a:t> 23:00</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Круглосуточная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камера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хранения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рядом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стойкой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регистрации</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Служба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звонка</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Трансфер</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из</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аэропорта</a:t>
            </a:r>
            <a:r>
              <a:rPr lang="en-US" sz="900" dirty="0">
                <a:solidFill>
                  <a:srgbClr val="0C0C0C"/>
                </a:solidFill>
                <a:latin typeface="Josefin Sans"/>
                <a:ea typeface="Josefin Sans"/>
                <a:cs typeface="Josefin Sans"/>
                <a:sym typeface="Josefin Sans"/>
              </a:rPr>
              <a:t> 24/7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платной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основе</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Услуги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прачечной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на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платной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основе</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Доступ</a:t>
            </a:r>
            <a:r>
              <a:rPr lang="en-US" sz="900" dirty="0">
                <a:solidFill>
                  <a:srgbClr val="0C0C0C"/>
                </a:solidFill>
                <a:latin typeface="Josefin Sans"/>
                <a:ea typeface="Josefin Sans"/>
                <a:cs typeface="Josefin Sans"/>
                <a:sym typeface="Josefin Sans"/>
              </a:rPr>
              <a:t> к </a:t>
            </a:r>
            <a:r>
              <a:rPr lang="en-US" sz="900" dirty="0" err="1">
                <a:solidFill>
                  <a:srgbClr val="0C0C0C"/>
                </a:solidFill>
                <a:latin typeface="Josefin Sans"/>
                <a:ea typeface="Josefin Sans"/>
                <a:cs typeface="Josefin Sans"/>
                <a:sym typeface="Josefin Sans"/>
              </a:rPr>
              <a:t>бассейну</a:t>
            </a:r>
            <a:r>
              <a:rPr lang="en-US" sz="900" dirty="0">
                <a:solidFill>
                  <a:srgbClr val="0C0C0C"/>
                </a:solidFill>
                <a:latin typeface="Josefin Sans"/>
                <a:ea typeface="Josefin Sans"/>
                <a:cs typeface="Josefin Sans"/>
                <a:sym typeface="Josefin Sans"/>
              </a:rPr>
              <a:t> с </a:t>
            </a:r>
            <a:r>
              <a:rPr lang="en-US" sz="900" dirty="0" err="1">
                <a:solidFill>
                  <a:srgbClr val="0C0C0C"/>
                </a:solidFill>
                <a:latin typeface="Josefin Sans"/>
                <a:ea typeface="Josefin Sans"/>
                <a:cs typeface="Josefin Sans"/>
                <a:sym typeface="Josefin Sans"/>
              </a:rPr>
              <a:t>регулируемой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температурой</a:t>
            </a:r>
            <a:r>
              <a:rPr lang="en-US" sz="900" dirty="0">
                <a:solidFill>
                  <a:srgbClr val="0C0C0C"/>
                </a:solidFill>
                <a:latin typeface="Josefin Sans"/>
                <a:ea typeface="Josefin Sans"/>
                <a:cs typeface="Josefin Sans"/>
                <a:sym typeface="Josefin Sans"/>
              </a:rPr>
              <a:t> с 8:00 </a:t>
            </a:r>
            <a:r>
              <a:rPr lang="en-US" sz="900" dirty="0" err="1">
                <a:solidFill>
                  <a:srgbClr val="0C0C0C"/>
                </a:solidFill>
                <a:latin typeface="Josefin Sans"/>
                <a:ea typeface="Josefin Sans"/>
                <a:cs typeface="Josefin Sans"/>
                <a:sym typeface="Josefin Sans"/>
              </a:rPr>
              <a:t>до</a:t>
            </a:r>
            <a:r>
              <a:rPr lang="en-US" sz="900" dirty="0">
                <a:solidFill>
                  <a:srgbClr val="0C0C0C"/>
                </a:solidFill>
                <a:latin typeface="Josefin Sans"/>
                <a:ea typeface="Josefin Sans"/>
                <a:cs typeface="Josefin Sans"/>
                <a:sym typeface="Josefin Sans"/>
              </a:rPr>
              <a:t> 20:00 </a:t>
            </a:r>
            <a:r>
              <a:rPr lang="en-US" sz="900" dirty="0" err="1">
                <a:solidFill>
                  <a:srgbClr val="0C0C0C"/>
                </a:solidFill>
                <a:latin typeface="Josefin Sans"/>
                <a:ea typeface="Josefin Sans"/>
                <a:cs typeface="Josefin Sans"/>
                <a:sym typeface="Josefin Sans"/>
              </a:rPr>
              <a:t>все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дни</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Тренажерный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зал</a:t>
            </a:r>
            <a:r>
              <a:rPr lang="en-US" sz="900" dirty="0">
                <a:solidFill>
                  <a:srgbClr val="0C0C0C"/>
                </a:solidFill>
                <a:latin typeface="Josefin Sans"/>
                <a:ea typeface="Josefin Sans"/>
                <a:cs typeface="Josefin Sans"/>
                <a:sym typeface="Josefin Sans"/>
              </a:rPr>
              <a:t> с 6:00 </a:t>
            </a:r>
            <a:r>
              <a:rPr lang="en-US" sz="900" dirty="0" err="1">
                <a:solidFill>
                  <a:srgbClr val="0C0C0C"/>
                </a:solidFill>
                <a:latin typeface="Josefin Sans"/>
                <a:ea typeface="Josefin Sans"/>
                <a:cs typeface="Josefin Sans"/>
                <a:sym typeface="Josefin Sans"/>
              </a:rPr>
              <a:t>до</a:t>
            </a:r>
            <a:r>
              <a:rPr lang="en-US" sz="900" dirty="0">
                <a:solidFill>
                  <a:srgbClr val="0C0C0C"/>
                </a:solidFill>
                <a:latin typeface="Josefin Sans"/>
                <a:ea typeface="Josefin Sans"/>
                <a:cs typeface="Josefin Sans"/>
                <a:sym typeface="Josefin Sans"/>
              </a:rPr>
              <a:t> 22:00 </a:t>
            </a:r>
            <a:r>
              <a:rPr lang="en-US" sz="900" dirty="0" err="1">
                <a:solidFill>
                  <a:srgbClr val="0C0C0C"/>
                </a:solidFill>
                <a:latin typeface="Josefin Sans"/>
                <a:ea typeface="Josefin Sans"/>
                <a:cs typeface="Josefin Sans"/>
                <a:sym typeface="Josefin Sans"/>
              </a:rPr>
              <a:t>все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дни</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Доступно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туристическое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бюро</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железнодорожные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соединения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станции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метро</a:t>
            </a:r>
            <a:r>
              <a:rPr lang="en-US" sz="900" dirty="0">
                <a:solidFill>
                  <a:srgbClr val="0C0C0C"/>
                </a:solidFill>
                <a:latin typeface="Josefin Sans"/>
                <a:ea typeface="Josefin Sans"/>
                <a:cs typeface="Josefin Sans"/>
                <a:sym typeface="Josefin Sans"/>
              </a:rPr>
              <a:t> DMCC и </a:t>
            </a:r>
            <a:r>
              <a:rPr lang="en-US" sz="900" dirty="0" err="1">
                <a:solidFill>
                  <a:srgbClr val="0C0C0C"/>
                </a:solidFill>
                <a:latin typeface="Josefin Sans"/>
                <a:ea typeface="Josefin Sans"/>
                <a:cs typeface="Josefin Sans"/>
                <a:sym typeface="Josefin Sans"/>
              </a:rPr>
              <a:t>shobha</a:t>
            </a:r>
            <a:r>
              <a:rPr lang="en-US" sz="900" dirty="0">
                <a:solidFill>
                  <a:srgbClr val="0C0C0C"/>
                </a:solidFill>
                <a:latin typeface="Josefin Sans"/>
                <a:ea typeface="Josefin Sans"/>
                <a:cs typeface="Josefin Sans"/>
                <a:sym typeface="Josefin Sans"/>
              </a:rPr>
              <a:t> realty в </a:t>
            </a:r>
            <a:r>
              <a:rPr lang="en-US" sz="900" dirty="0" err="1">
                <a:solidFill>
                  <a:srgbClr val="0C0C0C"/>
                </a:solidFill>
                <a:latin typeface="Josefin Sans"/>
                <a:ea typeface="Josefin Sans"/>
                <a:cs typeface="Josefin Sans"/>
                <a:sym typeface="Josefin Sans"/>
              </a:rPr>
              <a:t>пределах</a:t>
            </a:r>
            <a:r>
              <a:rPr lang="en-US" sz="900" dirty="0">
                <a:solidFill>
                  <a:srgbClr val="0C0C0C"/>
                </a:solidFill>
                <a:latin typeface="Josefin Sans"/>
                <a:ea typeface="Josefin Sans"/>
                <a:cs typeface="Josefin Sans"/>
                <a:sym typeface="Josefin Sans"/>
              </a:rPr>
              <a:t> 10 </a:t>
            </a:r>
            <a:r>
              <a:rPr lang="en-US" sz="900" dirty="0" err="1">
                <a:solidFill>
                  <a:srgbClr val="0C0C0C"/>
                </a:solidFill>
                <a:latin typeface="Josefin Sans"/>
                <a:ea typeface="Josefin Sans"/>
                <a:cs typeface="Josefin Sans"/>
                <a:sym typeface="Josefin Sans"/>
              </a:rPr>
              <a:t>минут</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ходьбы</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Завтрак</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подается</a:t>
            </a:r>
            <a:r>
              <a:rPr lang="en-US" sz="900" dirty="0">
                <a:solidFill>
                  <a:srgbClr val="0C0C0C"/>
                </a:solidFill>
                <a:latin typeface="Josefin Sans"/>
                <a:ea typeface="Josefin Sans"/>
                <a:cs typeface="Josefin Sans"/>
                <a:sym typeface="Josefin Sans"/>
              </a:rPr>
              <a:t> с 7:30 </a:t>
            </a:r>
            <a:r>
              <a:rPr lang="en-US" sz="900" dirty="0" err="1">
                <a:solidFill>
                  <a:srgbClr val="0C0C0C"/>
                </a:solidFill>
                <a:latin typeface="Josefin Sans"/>
                <a:ea typeface="Josefin Sans"/>
                <a:cs typeface="Josefin Sans"/>
                <a:sym typeface="Josefin Sans"/>
              </a:rPr>
              <a:t>до</a:t>
            </a:r>
            <a:r>
              <a:rPr lang="en-US" sz="900" dirty="0">
                <a:solidFill>
                  <a:srgbClr val="0C0C0C"/>
                </a:solidFill>
                <a:latin typeface="Josefin Sans"/>
                <a:ea typeface="Josefin Sans"/>
                <a:cs typeface="Josefin Sans"/>
                <a:sym typeface="Josefin Sans"/>
              </a:rPr>
              <a:t> 10:30 в </a:t>
            </a:r>
            <a:r>
              <a:rPr lang="en-US" sz="900" dirty="0" err="1">
                <a:solidFill>
                  <a:srgbClr val="0C0C0C"/>
                </a:solidFill>
                <a:latin typeface="Josefin Sans"/>
                <a:ea typeface="Josefin Sans"/>
                <a:cs typeface="Josefin Sans"/>
                <a:sym typeface="Josefin Sans"/>
              </a:rPr>
              <a:t>круглосуточном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ресторане</a:t>
            </a:r>
            <a:r>
              <a:rPr lang="en-US" sz="900" dirty="0">
                <a:solidFill>
                  <a:srgbClr val="0C0C0C"/>
                </a:solidFill>
                <a:latin typeface="Josefin Sans"/>
                <a:ea typeface="Josefin Sans"/>
                <a:cs typeface="Josefin Sans"/>
                <a:sym typeface="Josefin Sans"/>
              </a:rPr>
              <a:t>.</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Уборка</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ежедневно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дневном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тарифе</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еженедельно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при</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месячном</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проживании</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a:solidFill>
                  <a:srgbClr val="0C0C0C"/>
                </a:solidFill>
                <a:latin typeface="Josefin Sans"/>
                <a:ea typeface="Josefin Sans"/>
                <a:cs typeface="Josefin Sans"/>
                <a:sym typeface="Josefin Sans"/>
              </a:rPr>
              <a:t>OKO SHISHA LOUNGE </a:t>
            </a:r>
            <a:r>
              <a:rPr lang="en-US" sz="900" dirty="0" err="1">
                <a:solidFill>
                  <a:srgbClr val="0C0C0C"/>
                </a:solidFill>
                <a:latin typeface="Josefin Sans"/>
                <a:ea typeface="Josefin Sans"/>
                <a:cs typeface="Josefin Sans"/>
                <a:sym typeface="Josefin Sans"/>
              </a:rPr>
              <a:t>Открыт</a:t>
            </a:r>
            <a:r>
              <a:rPr lang="en-US" sz="900" dirty="0">
                <a:solidFill>
                  <a:srgbClr val="0C0C0C"/>
                </a:solidFill>
                <a:latin typeface="Josefin Sans"/>
                <a:ea typeface="Josefin Sans"/>
                <a:cs typeface="Josefin Sans"/>
                <a:sym typeface="Josefin Sans"/>
              </a:rPr>
              <a:t> с 8:00 </a:t>
            </a:r>
            <a:r>
              <a:rPr lang="en-US" sz="900" dirty="0" err="1">
                <a:solidFill>
                  <a:srgbClr val="0C0C0C"/>
                </a:solidFill>
                <a:latin typeface="Josefin Sans"/>
                <a:ea typeface="Josefin Sans"/>
                <a:cs typeface="Josefin Sans"/>
                <a:sym typeface="Josefin Sans"/>
              </a:rPr>
              <a:t>до</a:t>
            </a:r>
            <a:r>
              <a:rPr lang="en-US" sz="900" dirty="0">
                <a:solidFill>
                  <a:srgbClr val="0C0C0C"/>
                </a:solidFill>
                <a:latin typeface="Josefin Sans"/>
                <a:ea typeface="Josefin Sans"/>
                <a:cs typeface="Josefin Sans"/>
                <a:sym typeface="Josefin Sans"/>
              </a:rPr>
              <a:t> 2:00, </a:t>
            </a:r>
            <a:r>
              <a:rPr lang="en-US" sz="900" dirty="0" err="1">
                <a:solidFill>
                  <a:srgbClr val="0C0C0C"/>
                </a:solidFill>
                <a:latin typeface="Josefin Sans"/>
                <a:ea typeface="Josefin Sans"/>
                <a:cs typeface="Josefin Sans"/>
                <a:sym typeface="Josefin Sans"/>
              </a:rPr>
              <a:t>цокольный</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этаж</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рядом</a:t>
            </a:r>
            <a:r>
              <a:rPr lang="en-US" sz="900" dirty="0">
                <a:solidFill>
                  <a:srgbClr val="0C0C0C"/>
                </a:solidFill>
                <a:latin typeface="Josefin Sans"/>
                <a:ea typeface="Josefin Sans"/>
                <a:cs typeface="Josefin Sans"/>
                <a:sym typeface="Josefin Sans"/>
              </a:rPr>
              <a:t> с</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вестибюль</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отеля</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Высокоскоростной</a:t>
            </a:r>
            <a:r>
              <a:rPr lang="en-US" sz="900" dirty="0">
                <a:solidFill>
                  <a:srgbClr val="0C0C0C"/>
                </a:solidFill>
                <a:latin typeface="Josefin Sans"/>
                <a:ea typeface="Josefin Sans"/>
                <a:cs typeface="Josefin Sans"/>
                <a:sym typeface="Josefin Sans"/>
              </a:rPr>
              <a:t> WIFI </a:t>
            </a:r>
            <a:r>
              <a:rPr lang="en-US" sz="900" dirty="0" err="1">
                <a:solidFill>
                  <a:srgbClr val="0C0C0C"/>
                </a:solidFill>
                <a:latin typeface="Josefin Sans"/>
                <a:ea typeface="Josefin Sans"/>
                <a:cs typeface="Josefin Sans"/>
                <a:sym typeface="Josefin Sans"/>
              </a:rPr>
              <a:t>доступен</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во</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всех</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зонах</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отеля</a:t>
            </a:r>
            <a:endParaRPr sz="900" dirty="0">
              <a:solidFill>
                <a:srgbClr val="0C0C0C"/>
              </a:solidFill>
              <a:latin typeface="Josefin Sans"/>
              <a:ea typeface="Josefin Sans"/>
              <a:cs typeface="Josefin Sans"/>
              <a:sym typeface="Josefin Sans"/>
            </a:endParaRPr>
          </a:p>
          <a:p>
            <a:pPr marL="171450" marR="0" lvl="0" indent="-171450" algn="l" rtl="0">
              <a:lnSpc>
                <a:spcPct val="150000"/>
              </a:lnSpc>
              <a:spcBef>
                <a:spcPts val="0"/>
              </a:spcBef>
              <a:spcAft>
                <a:spcPts val="0"/>
              </a:spcAft>
              <a:buSzPts val="900"/>
              <a:buChar char="•"/>
            </a:pPr>
            <a:r>
              <a:rPr lang="en-US" sz="900" dirty="0" err="1">
                <a:solidFill>
                  <a:srgbClr val="0C0C0C"/>
                </a:solidFill>
                <a:latin typeface="Josefin Sans"/>
                <a:ea typeface="Josefin Sans"/>
                <a:cs typeface="Josefin Sans"/>
                <a:sym typeface="Josefin Sans"/>
              </a:rPr>
              <a:t>Самостоятельная</a:t>
            </a:r>
            <a:r>
              <a:rPr lang="en-US" sz="900" dirty="0">
                <a:solidFill>
                  <a:srgbClr val="0C0C0C"/>
                </a:solidFill>
                <a:latin typeface="Josefin Sans"/>
                <a:ea typeface="Josefin Sans"/>
                <a:cs typeface="Josefin Sans"/>
                <a:sym typeface="Josefin Sans"/>
              </a:rPr>
              <a:t> </a:t>
            </a:r>
            <a:r>
              <a:rPr lang="en-US" sz="900" dirty="0" err="1">
                <a:solidFill>
                  <a:srgbClr val="0C0C0C"/>
                </a:solidFill>
                <a:latin typeface="Josefin Sans"/>
                <a:ea typeface="Josefin Sans"/>
                <a:cs typeface="Josefin Sans"/>
                <a:sym typeface="Josefin Sans"/>
              </a:rPr>
              <a:t>парковка</a:t>
            </a:r>
            <a:endParaRPr sz="900" dirty="0">
              <a:solidFill>
                <a:srgbClr val="0C0C0C"/>
              </a:solidFill>
              <a:latin typeface="Josefin Sans"/>
              <a:ea typeface="Josefin Sans"/>
              <a:cs typeface="Josefin Sans"/>
              <a:sym typeface="Josefin Sans"/>
            </a:endParaRPr>
          </a:p>
        </p:txBody>
      </p:sp>
      <p:sp>
        <p:nvSpPr>
          <p:cNvPr id="191" name="Google Shape;191;p21"/>
          <p:cNvSpPr txBox="1"/>
          <p:nvPr/>
        </p:nvSpPr>
        <p:spPr>
          <a:xfrm>
            <a:off x="3279287" y="67163"/>
            <a:ext cx="2858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a:solidFill>
                  <a:srgbClr val="7030A0"/>
                </a:solidFill>
              </a:rPr>
              <a:t>НАШИ УДОБСТВА</a:t>
            </a:r>
            <a:endParaRPr/>
          </a:p>
        </p:txBody>
      </p:sp>
      <p:sp>
        <p:nvSpPr>
          <p:cNvPr id="192" name="Google Shape;192;p21"/>
          <p:cNvSpPr/>
          <p:nvPr/>
        </p:nvSpPr>
        <p:spPr>
          <a:xfrm>
            <a:off x="3287800" y="303850"/>
            <a:ext cx="4177200" cy="11625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US" sz="900">
                <a:solidFill>
                  <a:srgbClr val="262626"/>
                </a:solidFill>
                <a:latin typeface="Josefin Sans"/>
                <a:ea typeface="Josefin Sans"/>
                <a:cs typeface="Josefin Sans"/>
                <a:sym typeface="Josefin Sans"/>
              </a:rPr>
              <a:t>Мы не оставляем камня на камне, чтобы сделать ваше пребывание в Дубай Марине незабываемым.</a:t>
            </a:r>
            <a:endParaRPr sz="900">
              <a:solidFill>
                <a:srgbClr val="262626"/>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r>
              <a:rPr lang="en-US" sz="900">
                <a:solidFill>
                  <a:srgbClr val="262626"/>
                </a:solidFill>
                <a:latin typeface="Josefin Sans"/>
                <a:ea typeface="Josefin Sans"/>
                <a:cs typeface="Josefin Sans"/>
                <a:sym typeface="Josefin Sans"/>
              </a:rPr>
              <a:t>чувствовать себя в безопасности и уютно, как будто вы были дома, где мы обеспечиваем комфорт и</a:t>
            </a:r>
            <a:endParaRPr sz="900">
              <a:solidFill>
                <a:srgbClr val="262626"/>
              </a:solidFill>
              <a:latin typeface="Josefin Sans"/>
              <a:ea typeface="Josefin Sans"/>
              <a:cs typeface="Josefin Sans"/>
              <a:sym typeface="Josefin Sans"/>
            </a:endParaRPr>
          </a:p>
          <a:p>
            <a:pPr marL="0" marR="0" lvl="0" indent="0" algn="just" rtl="0">
              <a:lnSpc>
                <a:spcPct val="100000"/>
              </a:lnSpc>
              <a:spcBef>
                <a:spcPts val="0"/>
              </a:spcBef>
              <a:spcAft>
                <a:spcPts val="0"/>
              </a:spcAft>
              <a:buClr>
                <a:schemeClr val="dk1"/>
              </a:buClr>
              <a:buSzPts val="1100"/>
              <a:buFont typeface="Arial"/>
              <a:buNone/>
            </a:pPr>
            <a:r>
              <a:rPr lang="en-US" sz="900">
                <a:solidFill>
                  <a:srgbClr val="262626"/>
                </a:solidFill>
                <a:latin typeface="Josefin Sans"/>
                <a:ea typeface="Josefin Sans"/>
                <a:cs typeface="Josefin Sans"/>
                <a:sym typeface="Josefin Sans"/>
              </a:rPr>
              <a:t>исключительный сервис.</a:t>
            </a:r>
            <a:endParaRPr sz="900">
              <a:solidFill>
                <a:srgbClr val="262626"/>
              </a:solidFill>
              <a:latin typeface="Josefin Sans"/>
              <a:ea typeface="Josefin Sans"/>
              <a:cs typeface="Josefin Sans"/>
              <a:sym typeface="Josefin Sans"/>
            </a:endParaRPr>
          </a:p>
          <a:p>
            <a:pPr marL="0" marR="0" lvl="0" indent="0" algn="just" rtl="0">
              <a:lnSpc>
                <a:spcPct val="100000"/>
              </a:lnSpc>
              <a:spcBef>
                <a:spcPts val="0"/>
              </a:spcBef>
              <a:spcAft>
                <a:spcPts val="0"/>
              </a:spcAft>
              <a:buNone/>
            </a:pPr>
            <a:endParaRPr sz="900">
              <a:solidFill>
                <a:srgbClr val="262626"/>
              </a:solidFill>
              <a:latin typeface="Josefin Sans"/>
              <a:ea typeface="Josefin Sans"/>
              <a:cs typeface="Josefin Sans"/>
              <a:sym typeface="Josefin Sans"/>
            </a:endParaRPr>
          </a:p>
        </p:txBody>
      </p:sp>
      <p:pic>
        <p:nvPicPr>
          <p:cNvPr id="193" name="Google Shape;193;p21"/>
          <p:cNvPicPr preferRelativeResize="0"/>
          <p:nvPr/>
        </p:nvPicPr>
        <p:blipFill rotWithShape="1">
          <a:blip r:embed="rId3">
            <a:alphaModFix/>
          </a:blip>
          <a:srcRect/>
          <a:stretch/>
        </p:blipFill>
        <p:spPr>
          <a:xfrm>
            <a:off x="7616323" y="0"/>
            <a:ext cx="1524000" cy="5143500"/>
          </a:xfrm>
          <a:prstGeom prst="rect">
            <a:avLst/>
          </a:prstGeom>
          <a:noFill/>
          <a:ln>
            <a:noFill/>
          </a:ln>
        </p:spPr>
      </p:pic>
      <p:sp>
        <p:nvSpPr>
          <p:cNvPr id="194" name="Google Shape;194;p21"/>
          <p:cNvSpPr txBox="1"/>
          <p:nvPr/>
        </p:nvSpPr>
        <p:spPr>
          <a:xfrm>
            <a:off x="7869779" y="4840272"/>
            <a:ext cx="1200261"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Poppins"/>
                <a:ea typeface="Poppins"/>
                <a:cs typeface="Poppins"/>
                <a:sym typeface="Poppins"/>
              </a:rPr>
              <a:t>www.rrmsuites.com</a:t>
            </a:r>
            <a:endParaRPr sz="900" b="0" i="0" u="none" strike="noStrike" cap="none">
              <a:solidFill>
                <a:schemeClr val="lt1"/>
              </a:solidFill>
              <a:latin typeface="Poppins"/>
              <a:ea typeface="Poppins"/>
              <a:cs typeface="Poppins"/>
              <a:sym typeface="Poppins"/>
            </a:endParaRPr>
          </a:p>
        </p:txBody>
      </p:sp>
      <p:pic>
        <p:nvPicPr>
          <p:cNvPr id="195" name="Google Shape;195;p21"/>
          <p:cNvPicPr preferRelativeResize="0"/>
          <p:nvPr/>
        </p:nvPicPr>
        <p:blipFill rotWithShape="1">
          <a:blip r:embed="rId4">
            <a:alphaModFix/>
          </a:blip>
          <a:srcRect/>
          <a:stretch/>
        </p:blipFill>
        <p:spPr>
          <a:xfrm>
            <a:off x="7586662" y="0"/>
            <a:ext cx="1557338" cy="5143500"/>
          </a:xfrm>
          <a:prstGeom prst="rect">
            <a:avLst/>
          </a:prstGeom>
          <a:noFill/>
          <a:ln>
            <a:noFill/>
          </a:ln>
        </p:spPr>
      </p:pic>
      <p:pic>
        <p:nvPicPr>
          <p:cNvPr id="196" name="Google Shape;196;p21"/>
          <p:cNvPicPr preferRelativeResize="0"/>
          <p:nvPr/>
        </p:nvPicPr>
        <p:blipFill rotWithShape="1">
          <a:blip r:embed="rId5">
            <a:alphaModFix/>
          </a:blip>
          <a:srcRect/>
          <a:stretch/>
        </p:blipFill>
        <p:spPr>
          <a:xfrm>
            <a:off x="7780020" y="-62298"/>
            <a:ext cx="1201122" cy="675631"/>
          </a:xfrm>
          <a:prstGeom prst="rect">
            <a:avLst/>
          </a:prstGeom>
          <a:noFill/>
          <a:ln>
            <a:noFill/>
          </a:ln>
        </p:spPr>
      </p:pic>
      <p:sp>
        <p:nvSpPr>
          <p:cNvPr id="2" name="TextBox 1">
            <a:extLst>
              <a:ext uri="{FF2B5EF4-FFF2-40B4-BE49-F238E27FC236}">
                <a16:creationId xmlns:a16="http://schemas.microsoft.com/office/drawing/2014/main" id="{68A8E629-6ACF-2956-C402-2E431B71D9BB}"/>
              </a:ext>
            </a:extLst>
          </p:cNvPr>
          <p:cNvSpPr txBox="1"/>
          <p:nvPr/>
        </p:nvSpPr>
        <p:spPr>
          <a:xfrm>
            <a:off x="6083683" y="3203989"/>
            <a:ext cx="4595360" cy="246221"/>
          </a:xfrm>
          <a:prstGeom prst="rect">
            <a:avLst/>
          </a:prstGeom>
          <a:noFill/>
        </p:spPr>
        <p:txBody>
          <a:bodyPr wrap="square">
            <a:spAutoFit/>
          </a:bodyPr>
          <a:lstStyle/>
          <a:p>
            <a:pPr algn="ctr"/>
            <a:r>
              <a:rPr lang="en-US" sz="1000" dirty="0">
                <a:solidFill>
                  <a:srgbClr val="7030A0"/>
                </a:solidFill>
                <a:latin typeface="Runalto" pitchFamily="2" charset="0"/>
                <a:cs typeface="Poppins" panose="00000500000000000000" pitchFamily="2" charset="0"/>
              </a:rPr>
              <a:t>Home From Home</a:t>
            </a:r>
          </a:p>
        </p:txBody>
      </p:sp>
      <p:pic>
        <p:nvPicPr>
          <p:cNvPr id="3" name="Picture 2">
            <a:extLst>
              <a:ext uri="{FF2B5EF4-FFF2-40B4-BE49-F238E27FC236}">
                <a16:creationId xmlns:a16="http://schemas.microsoft.com/office/drawing/2014/main" id="{292E66E7-2ADF-48A7-E523-7B74E80CE1AD}"/>
              </a:ext>
            </a:extLst>
          </p:cNvPr>
          <p:cNvPicPr>
            <a:picLocks noChangeAspect="1"/>
          </p:cNvPicPr>
          <p:nvPr/>
        </p:nvPicPr>
        <p:blipFill>
          <a:blip r:embed="rId6"/>
          <a:srcRect l="8423" r="10391"/>
          <a:stretch/>
        </p:blipFill>
        <p:spPr>
          <a:xfrm>
            <a:off x="23184" y="13562"/>
            <a:ext cx="3093245" cy="2143123"/>
          </a:xfrm>
          <a:prstGeom prst="rect">
            <a:avLst/>
          </a:prstGeom>
        </p:spPr>
      </p:pic>
      <p:pic>
        <p:nvPicPr>
          <p:cNvPr id="5" name="Picture 4" descr="PPT-slide-2.png">
            <a:extLst>
              <a:ext uri="{FF2B5EF4-FFF2-40B4-BE49-F238E27FC236}">
                <a16:creationId xmlns:a16="http://schemas.microsoft.com/office/drawing/2014/main" id="{A87BF9C6-4767-6433-5EA1-7480EECEA3FD}"/>
              </a:ext>
            </a:extLst>
          </p:cNvPr>
          <p:cNvPicPr>
            <a:picLocks noChangeAspect="1"/>
          </p:cNvPicPr>
          <p:nvPr/>
        </p:nvPicPr>
        <p:blipFill>
          <a:blip r:embed="rId7"/>
          <a:srcRect t="41667" r="66172"/>
          <a:stretch/>
        </p:blipFill>
        <p:spPr>
          <a:xfrm>
            <a:off x="23184" y="2156685"/>
            <a:ext cx="3093245" cy="3000375"/>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1914</Words>
  <Application>Microsoft Office PowerPoint</Application>
  <PresentationFormat>On-screen Show (16:9)</PresentationFormat>
  <Paragraphs>121</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RR-6</dc:creator>
  <cp:lastModifiedBy>Sales2</cp:lastModifiedBy>
  <cp:revision>17</cp:revision>
  <dcterms:modified xsi:type="dcterms:W3CDTF">2025-01-23T07:55:05Z</dcterms:modified>
</cp:coreProperties>
</file>